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7FFFDC84_E34FD7C0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2147474535" r:id="rId5"/>
    <p:sldId id="2147474564" r:id="rId6"/>
    <p:sldId id="2147474580" r:id="rId7"/>
    <p:sldId id="2147474576" r:id="rId8"/>
    <p:sldId id="2147474532" r:id="rId9"/>
    <p:sldId id="2147474523" r:id="rId10"/>
    <p:sldId id="214747452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EF976B-F3FB-4206-B322-4320B17E59AB}">
          <p14:sldIdLst>
            <p14:sldId id="2147474535"/>
          </p14:sldIdLst>
        </p14:section>
        <p14:section name="Product Overview" id="{977E3BB9-27CD-47B3-8C11-3EF1DB959998}">
          <p14:sldIdLst>
            <p14:sldId id="2147474564"/>
            <p14:sldId id="2147474580"/>
          </p14:sldIdLst>
        </p14:section>
        <p14:section name="Workflows" id="{5037CD45-DF7F-4749-8BB0-DC7875B078CA}">
          <p14:sldIdLst>
            <p14:sldId id="2147474576"/>
            <p14:sldId id="2147474532"/>
            <p14:sldId id="2147474523"/>
            <p14:sldId id="2147474527"/>
          </p14:sldIdLst>
        </p14:section>
        <p14:section name="Installation Overview" id="{558845AA-3325-492C-BE73-4E1B63D2ACD2}">
          <p14:sldIdLst/>
        </p14:section>
        <p14:section name="Untitled Section" id="{DC5E7C75-BDCD-4499-BB25-CBFADA2B0BD0}">
          <p14:sldIdLst/>
        </p14:section>
        <p14:section name="Appendix" id="{D64B872B-2F74-417D-A9BD-E9E90743736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AA68B18-47BE-FC17-0E56-A64B9AED7E36}" name="Agron, Nicole (Cognizant)" initials="AN(" userId="S::954911@cognizant.com::a98b504e-6a68-4660-91e5-e7ca14e3261e" providerId="AD"/>
  <p188:author id="{36E8F66C-6C5D-7F43-DCBF-CFB1EBC16335}" name="Desai, Naitri (Cognizant)" initials="DN(" userId="S::934628@cognizant.com::e221837e-1d1b-40eb-8b52-d22f067c3a9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FF"/>
    <a:srgbClr val="2F78C4"/>
    <a:srgbClr val="E3E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110" y="7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omments/modernComment_7FFFDC84_E34FD7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F106C1-5404-44A2-A732-D402C698C002}" authorId="{FAA68B18-47BE-FC17-0E56-A64B9AED7E36}" created="2023-05-17T04:40:06.47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3660608" sldId="2147474564"/>
      <ac:spMk id="4" creationId="{47600A0D-E217-6D2A-9640-52BA2C257BDF}"/>
      <ac:txMk cp="0" len="43">
        <ac:context len="44" hash="3716993294"/>
      </ac:txMk>
    </ac:txMkLst>
    <p188:txBody>
      <a:bodyPr/>
      <a:lstStyle/>
      <a:p>
        <a:r>
          <a:rPr lang="en-US"/>
          <a:t>Do clients need to be supported through every steps. Where are they located in their functionality journey?
</a:t>
        </a:r>
      </a:p>
    </p188:txBody>
  </p188:cm>
  <p188:cm id="{6A7C467A-25A8-4419-9EEF-0D740D3B4434}" authorId="{FAA68B18-47BE-FC17-0E56-A64B9AED7E36}" created="2023-05-17T04:48:45.975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3660608" sldId="2147474564"/>
      <ac:graphicFrameMk id="5" creationId="{44841F83-717F-4A96-E0AD-4DC68EA429D2}"/>
      <ac:tblMk/>
      <ac:tcMk rowId="3213184414" colId="1540725677"/>
      <ac:txMk cp="1" len="9">
        <ac:context len="11" hash="4072488305"/>
      </ac:txMk>
    </ac:txMkLst>
    <p188:pos x="7577849" y="739296"/>
    <p188:txBody>
      <a:bodyPr/>
      <a:lstStyle/>
      <a:p>
        <a:r>
          <a:rPr lang="en-US"/>
          <a:t>What to think about IntelliSpace Portal and iSite? 
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8:46:23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8:46:2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43768-EB18-4C77-BC58-25FA364E22D3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13884-51F0-407B-8A8C-4D57F8966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9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ingconnection.philips.com/en/course/intellispace-pacs-anywhere-cours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usa.philips.com/healthcare/resources/landing/enterprise-imaging/analytics" TargetMode="External"/><Relationship Id="rId4" Type="http://schemas.openxmlformats.org/officeDocument/2006/relationships/hyperlink" Target="https://www.usa.philips.com/healthcare/solutions/diagnostic-informatics/enterprise-imaging-pacs#triggername=close_exchange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ecd.org/health/health-systems/Spending-on-long-term-care-Brief-November-2020.pdf" TargetMode="External"/><Relationship Id="rId3" Type="http://schemas.openxmlformats.org/officeDocument/2006/relationships/hyperlink" Target="https://www.mof.gov.sg/docs/librariesprovider3/budget2022/download/pdf/35-moh-2022.pdf" TargetMode="External"/><Relationship Id="rId7" Type="http://schemas.openxmlformats.org/officeDocument/2006/relationships/hyperlink" Target="https://www.mof.gov.sg/docs/librariesprovider3/budget2021/download/pdf/revenue-and-expenditure-estimates-for-fy2021-2022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ing.com/search?q=philips+tracemaster+vue&amp;cvid=a51e124e567840a8b0216daf24c1585a&amp;aqs=edge.0.0l2j69i64j69i11004.4026j0j9&amp;FORM=ANAB01&amp;PC=U531" TargetMode="External"/><Relationship Id="rId11" Type="http://schemas.openxmlformats.org/officeDocument/2006/relationships/hyperlink" Target="https://www.moh.gov.sg/news-highlights/details/managing-healthcare-cost-increases" TargetMode="External"/><Relationship Id="rId5" Type="http://schemas.openxmlformats.org/officeDocument/2006/relationships/hyperlink" Target="https://www.usa.philips.com/healthcare/product/HC881101/intellispace-portal-12" TargetMode="External"/><Relationship Id="rId10" Type="http://schemas.openxmlformats.org/officeDocument/2006/relationships/hyperlink" Target="https://www.moh.gov.sg/news-highlights/details/healthcare-expenditure-and-long-term-care-expenditure" TargetMode="External"/><Relationship Id="rId4" Type="http://schemas.openxmlformats.org/officeDocument/2006/relationships/hyperlink" Target="https://www.documents.philips.com/assets/Conformance%20Statements/20220603/4ac0e64a0c11490197ebaea900d9ee39.pdf?_ga=2.141181298.1563745645.1684175926-585375174.1679089729" TargetMode="External"/><Relationship Id="rId9" Type="http://schemas.openxmlformats.org/officeDocument/2006/relationships/hyperlink" Target="https://budgetmodel.wharton.upenn.edu/issues/2022/3/9/projecting-medicaids-long-term-care-expenditure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h.gov.sg/news-highlights/details/managing-healthcare-cost-increases" TargetMode="External"/><Relationship Id="rId3" Type="http://schemas.openxmlformats.org/officeDocument/2006/relationships/hyperlink" Target="https://www.mof.gov.sg/docs/librariesprovider3/budget2022/download/pdf/35-moh-2022.pdf" TargetMode="External"/><Relationship Id="rId7" Type="http://schemas.openxmlformats.org/officeDocument/2006/relationships/hyperlink" Target="https://www.moh.gov.sg/news-highlights/details/healthcare-expenditure-and-long-term-care-expenditure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udgetmodel.wharton.upenn.edu/issues/2022/3/9/projecting-medicaids-long-term-care-expenditures" TargetMode="External"/><Relationship Id="rId5" Type="http://schemas.openxmlformats.org/officeDocument/2006/relationships/hyperlink" Target="https://www.oecd.org/health/health-systems/Spending-on-long-term-care-Brief-November-2020.pdf" TargetMode="External"/><Relationship Id="rId4" Type="http://schemas.openxmlformats.org/officeDocument/2006/relationships/hyperlink" Target="https://www.mof.gov.sg/docs/librariesprovider3/budget2021/download/pdf/revenue-and-expenditure-estimates-for-fy2021-2022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99"/>
                </a:solidFill>
                <a:effectLst/>
                <a:latin typeface="Arial" panose="020B0604020202020204" pitchFamily="34" charset="0"/>
              </a:rPr>
              <a:t>DICOM Support: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99"/>
                </a:solidFill>
                <a:effectLst/>
                <a:latin typeface="Arial" panose="020B0604020202020204" pitchFamily="34" charset="0"/>
              </a:rPr>
              <a:t>VUE PACS in the US: Yes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99"/>
                </a:solidFill>
                <a:effectLst/>
                <a:latin typeface="Arial" panose="020B0604020202020204" pitchFamily="34" charset="0"/>
              </a:rPr>
              <a:t>IntelliSpace PACS in the US: Yes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99"/>
                </a:solidFill>
                <a:effectLst/>
                <a:latin typeface="Arial" panose="020B0604020202020204" pitchFamily="34" charset="0"/>
              </a:rPr>
              <a:t>Vue PACS in the EU: Yes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99"/>
                </a:solidFill>
                <a:effectLst/>
                <a:latin typeface="Arial" panose="020B0604020202020204" pitchFamily="34" charset="0"/>
              </a:rPr>
              <a:t>IntelliSpace PACS in the EU: No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99"/>
                </a:solidFill>
                <a:effectLst/>
                <a:latin typeface="Arial" panose="020B0604020202020204" pitchFamily="34" charset="0"/>
              </a:rPr>
              <a:t>Philips Vue Picture Archiving and Communication System (PACS), formerly known as CARESTREAM Vue PACS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99"/>
                </a:solidFill>
                <a:effectLst/>
                <a:latin typeface="Arial" panose="020B0604020202020204" pitchFamily="34" charset="0"/>
              </a:rPr>
              <a:t>* </a:t>
            </a:r>
            <a:r>
              <a:rPr lang="fr-FR" b="0" i="1">
                <a:solidFill>
                  <a:srgbClr val="3C3C3C"/>
                </a:solidFill>
                <a:effectLst/>
                <a:latin typeface="inherit"/>
              </a:rPr>
              <a:t>Philips Image Management software (Vue PACS)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IntelliSpace PACS Anywhere is a flexible image distribution system that expands the reach of our IntelliSpace Enterprise system: </a:t>
            </a:r>
            <a:r>
              <a:rPr lang="en-US">
                <a:hlinkClick r:id="rId3"/>
              </a:rPr>
              <a:t>IntelliSpace PACS Anywhere Course | Philips Healthcare Education</a:t>
            </a:r>
            <a:r>
              <a:rPr lang="en-US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Enterprise imaging | Philips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Note: Vue PACS-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IntelliSpace PACS: On-Prem; Cloud (remote) through IntelliSpace PACS </a:t>
            </a:r>
            <a:r>
              <a:rPr lang="en-US" err="1"/>
              <a:t>AnyWhere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Sources: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Enterprise imaging | Philips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hlinkClick r:id="rId5"/>
              </a:rPr>
              <a:t>Healthcare clinical analytics solutions | Philips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13884-51F0-407B-8A8C-4D57F89660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6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u="sng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u="sng">
                <a:solidFill>
                  <a:schemeClr val="tx1"/>
                </a:solidFill>
              </a:rPr>
              <a:t>Notes: </a:t>
            </a:r>
          </a:p>
          <a:p>
            <a:pPr marL="228600" indent="-228600">
              <a:lnSpc>
                <a:spcPct val="107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12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iSite</a:t>
            </a:r>
          </a:p>
          <a:p>
            <a:pPr marL="685800" lvl="1" indent="-228600">
              <a:lnSpc>
                <a:spcPct val="107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12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Older Version/Now Part of IntelliSpace PACS</a:t>
            </a:r>
          </a:p>
          <a:p>
            <a:pPr marL="228600" indent="-228600">
              <a:lnSpc>
                <a:spcPct val="107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1200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Xcelera/Xcelera Cardiology Information Management:</a:t>
            </a: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85800" lvl="1" indent="-228600">
              <a:lnSpc>
                <a:spcPct val="107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Older Version of IntelliSpace Cardiovascular</a:t>
            </a: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1" indent="-228600">
              <a:lnSpc>
                <a:spcPct val="107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Xcelera for </a:t>
            </a:r>
            <a:r>
              <a:rPr lang="en-US" sz="12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cardiology</a:t>
            </a:r>
            <a:r>
              <a:rPr lang="en-US" sz="1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older version on IntelliSpace Cardiovascular (Xcelera R4, R3, R2)</a:t>
            </a:r>
          </a:p>
          <a:p>
            <a:pPr marL="0" indent="0">
              <a:buNone/>
            </a:pPr>
            <a:endParaRPr lang="en-US" u="sng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u="sng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u="sng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Cardiology products were removed b/c not part of project scope.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iSite excluded because incorporated into IntelliSpace PACS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TraceMAster</a:t>
            </a:r>
            <a:r>
              <a:rPr lang="en-US" u="sng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Vue: </a:t>
            </a:r>
            <a:r>
              <a:rPr lang="en-US">
                <a:hlinkClick r:id="rId4"/>
              </a:rPr>
              <a:t>Microsoft Word - DICOM Conformance Statement TraceMasterVue 860420 (philips.com)</a:t>
            </a:r>
            <a:endParaRPr lang="en-US" u="sng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</a:t>
            </a:r>
          </a:p>
          <a:p>
            <a:pPr marL="228600" indent="-228600">
              <a:buAutoNum type="arabicPeriod"/>
            </a:pPr>
            <a:r>
              <a:rPr lang="en-US">
                <a:hlinkClick r:id="rId5"/>
              </a:rPr>
              <a:t>IntelliSpace Portal 12 | AI based imaging analysis | Philips Healthcare</a:t>
            </a:r>
            <a:endParaRPr lang="en-US"/>
          </a:p>
          <a:p>
            <a:pPr marL="228600" indent="-228600">
              <a:buAutoNum type="arabicPeriod"/>
            </a:pPr>
            <a:r>
              <a:rPr lang="en-US">
                <a:hlinkClick r:id="rId6"/>
              </a:rPr>
              <a:t>https://www.bing.com/ck/a?!&amp;&amp;p=7bad99d7a743ca1bJmltdHM9MTY4NDE5NTIwMCZpZ3VpZD0xMWI3NWFjZi0wZDc4LTYyYzgtMzU1Yi00ODY0MGM4ZDYzYWMmaW5zaWQ9NTI5MQ&amp;ptn=3&amp;hsh=3&amp;fclid=11b75acf-0d78-62c8-355b-48640c8d63ac&amp;psq=philips+tracemaster+vue&amp;u=a1aHR0cHM6Ly93d3cubXVsdGljYXJlLm9yZy9mb3ItcHJvdmlkZXJzL2VkdWNhdGlvbi10cmFpbmluZy9vbmxpbmUtdG9vbHMvdHJhY2VtYXN0ZXItdnVlLWVjZy8&amp;ntb=1</a:t>
            </a:r>
            <a:endParaRPr lang="en-US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28600" indent="-228600">
              <a:buAutoNum type="arabicPeriod"/>
            </a:pPr>
            <a:endParaRPr lang="en-US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28600" indent="-228600">
              <a:buAutoNum type="arabicPeriod"/>
            </a:pPr>
            <a:endParaRPr lang="en-US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Notes: Does not include cardiology- specific products</a:t>
            </a:r>
          </a:p>
          <a:p>
            <a:pPr marL="0" indent="0">
              <a:buNone/>
            </a:pPr>
            <a:endParaRPr lang="en-US">
              <a:solidFill>
                <a:srgbClr val="0563C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28600" indent="-228600">
              <a:buAutoNum type="arabicPeriod"/>
            </a:pPr>
            <a:r>
              <a:rPr lang="en-US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https://www.mof.gov.sg/docs/librariesprovider3/budget2022/download/pdf/35-moh-2022.pdf</a:t>
            </a:r>
            <a:endParaRPr lang="en-US">
              <a:cs typeface="Calibri"/>
            </a:endParaRPr>
          </a:p>
          <a:p>
            <a:pPr marL="228600" indent="-228600">
              <a:buAutoNum type="arabicPeriod"/>
            </a:pPr>
            <a:r>
              <a:rPr lang="en-US"/>
              <a:t>https://www.moh.gov.sg/news-highlights/details/managing-healthcare-cost-increases, https://data.worldbank.org/indicator/NY.GDP.MKTP.CD?end=2021&amp;locations=SG&amp;start=2013,</a:t>
            </a:r>
          </a:p>
          <a:p>
            <a:pPr marL="228600" indent="-228600">
              <a:buAutoNum type="arabicPeriod"/>
            </a:pPr>
            <a:r>
              <a:rPr lang="en-US">
                <a:hlinkClick r:id="rId7"/>
              </a:rPr>
              <a:t>https://knoema.com/atlas/Singapore/topics/Health/Health-Expenditure/Real-expenditure-on-health#:~:text=In%202018%2C%20real%20expenditure%20on,was%2016%2C257%20million%20US%20dollars.</a:t>
            </a:r>
          </a:p>
          <a:p>
            <a:pPr marL="228600" indent="-228600">
              <a:buAutoNum type="arabicPeriod"/>
            </a:pPr>
            <a:r>
              <a:rPr lang="en-US">
                <a:hlinkClick r:id="rId8"/>
              </a:rPr>
              <a:t>https://www.oecd.org/health/health-systems/Spending-on-long-term-care-Brief-November-2020.pdf</a:t>
            </a:r>
            <a:r>
              <a:rPr lang="en-US"/>
              <a:t> 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>
                <a:hlinkClick r:id="rId9"/>
              </a:rPr>
              <a:t>https://budgetmodel.wharton.upenn.edu/issues/2022/3/9/projecting-medicaids-long-term-care-expenditures</a:t>
            </a:r>
            <a:endParaRPr lang="en-US"/>
          </a:p>
          <a:p>
            <a:pPr marL="228600" indent="-228600">
              <a:buAutoNum type="arabicPeriod"/>
            </a:pPr>
            <a:r>
              <a:rPr lang="en-US">
                <a:hlinkClick r:id="rId7"/>
              </a:rPr>
              <a:t>https://www.researchgate.net/publication/346515367_Background_Report_on_Care_for_Older_Adults_in_Singapore_The_role_of_families_and_local_and_national_support_systems</a:t>
            </a:r>
          </a:p>
          <a:p>
            <a:pPr marL="228600" indent="-228600">
              <a:buAutoNum type="arabicPeriod"/>
            </a:pPr>
            <a:r>
              <a:rPr lang="en-US">
                <a:hlinkClick r:id="rId7"/>
              </a:rPr>
              <a:t>https://www.eria.org/uploads/media/Books/2021-Coping-with-Rapid-Population-Ageing-Asia/9_Part1-Ch-5-Long-term-Care-Singapore.pdf</a:t>
            </a:r>
            <a:br>
              <a:rPr lang="en-US">
                <a:hlinkClick r:id="rId7"/>
              </a:rPr>
            </a:br>
            <a:endParaRPr lang="en-US">
              <a:hlinkClick r:id="rId7"/>
            </a:endParaRPr>
          </a:p>
          <a:p>
            <a:pPr marL="0" indent="0">
              <a:buNone/>
            </a:pPr>
            <a:r>
              <a:rPr lang="en-US">
                <a:hlinkClick r:id="rId7"/>
              </a:rPr>
              <a:t>https://www.mof.gov.sg/docs/librariesprovider3/budget2021/download/pdf/revenue-and-expenditure-estimates-for-fy2021-2022.pdf</a:t>
            </a:r>
            <a:r>
              <a:rPr lang="en-US"/>
              <a:t> 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>
                <a:hlinkClick r:id="rId10"/>
              </a:rPr>
              <a:t>https://www.moh.gov.sg/news-highlights/details/healthcare-expenditure-and-long-term-care-expenditure</a:t>
            </a:r>
            <a:endParaRPr lang="en-US"/>
          </a:p>
          <a:p>
            <a:pPr marL="228600" indent="-228600">
              <a:buAutoNum type="arabicPeriod"/>
            </a:pPr>
            <a:r>
              <a:rPr lang="en-US">
                <a:hlinkClick r:id="rId11"/>
              </a:rPr>
              <a:t>https://www.moh.gov.sg/news-highlights/details/managing-healthcare-cost-increases</a:t>
            </a:r>
            <a:r>
              <a:rPr lang="en-US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13884-51F0-407B-8A8C-4D57F89660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8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Requisition contains, Patient’s name, Patient’s hospital identification (ID) number, Date of birth, Ordering physician’s name, Examination ordered, Reason for examination, Chief complaint</a:t>
            </a:r>
          </a:p>
          <a:p>
            <a:pPr marL="228600" indent="-228600">
              <a:buAutoNum type="arabicPeriod"/>
            </a:pPr>
            <a:r>
              <a:rPr lang="en-US"/>
              <a:t>Modality worklist: standard that allows to automate the information exchange between RIS and Medical imaging device</a:t>
            </a:r>
          </a:p>
          <a:p>
            <a:pPr marL="228600" indent="-228600">
              <a:buAutoNum type="arabicPeriod"/>
            </a:pPr>
            <a:r>
              <a:rPr lang="en-US"/>
              <a:t>MPPS: abstraction of the information that describes the activities, conditions and results of an imaging procedure performed on a modality and to pass information to the PACS</a:t>
            </a:r>
          </a:p>
          <a:p>
            <a:pPr marL="228600" indent="-228600">
              <a:buAutoNum type="arabicPeriod"/>
            </a:pPr>
            <a:r>
              <a:rPr lang="en-US"/>
              <a:t>DICOM: standard for data image format, interchange and file structure </a:t>
            </a:r>
            <a:r>
              <a:rPr lang="en-US" err="1"/>
              <a:t>etc</a:t>
            </a:r>
            <a:endParaRPr lang="en-US"/>
          </a:p>
          <a:p>
            <a:pPr marL="228600" indent="-228600">
              <a:buAutoNum type="arabicPeriod"/>
            </a:pPr>
            <a:r>
              <a:rPr lang="en-US"/>
              <a:t>MPPS structure: https://dicom.nema.org/dicom/2013/output/chtml/part03/sect_B.17.html#table_B.17.2-1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3919-06FB-4017-BA17-5B1E014051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892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Requisition contains, Patient’s name, Patient’s hospital identification (ID) number, Date of birth, Ordering physician’s name, Examination ordered, Reason for examination, Chief complaint</a:t>
            </a:r>
          </a:p>
          <a:p>
            <a:pPr marL="228600" indent="-228600">
              <a:buAutoNum type="arabicPeriod"/>
            </a:pPr>
            <a:r>
              <a:rPr lang="en-US"/>
              <a:t>Modality worklist: standard that allows to automate the information exchange between RIS and Medical imaging device</a:t>
            </a:r>
          </a:p>
          <a:p>
            <a:pPr marL="228600" indent="-228600">
              <a:buAutoNum type="arabicPeriod"/>
            </a:pPr>
            <a:r>
              <a:rPr lang="en-US"/>
              <a:t>MPPS: abstraction of the information that describes the activities, conditions and results of an imaging procedure performed on a modality and to pass information to the PACS</a:t>
            </a:r>
          </a:p>
          <a:p>
            <a:pPr marL="228600" indent="-228600">
              <a:buAutoNum type="arabicPeriod"/>
            </a:pPr>
            <a:r>
              <a:rPr lang="en-US"/>
              <a:t>DICOM: standard for data image format, interchange and file structure </a:t>
            </a:r>
            <a:r>
              <a:rPr lang="en-US" err="1"/>
              <a:t>etc</a:t>
            </a:r>
            <a:endParaRPr lang="en-US"/>
          </a:p>
          <a:p>
            <a:pPr marL="228600" indent="-228600">
              <a:buAutoNum type="arabicPeriod"/>
            </a:pPr>
            <a:r>
              <a:rPr lang="en-US"/>
              <a:t>MPPS structure: https://dicom.nema.org/dicom/2013/output/chtml/part03/sect_B.17.html#table_B.17.2-1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3919-06FB-4017-BA17-5B1E014051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20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Requisition contains, Patient’s name, Patient’s hospital identification (ID) number, Date of birth, Ordering physician’s name, Examination ordered, Reason for examination, Chief complaint</a:t>
            </a:r>
          </a:p>
          <a:p>
            <a:pPr marL="228600" indent="-228600">
              <a:buAutoNum type="arabicPeriod"/>
            </a:pPr>
            <a:r>
              <a:rPr lang="en-US"/>
              <a:t>Modality worklist: standard that allows to automate the information exchange between RIS and Medical imaging device</a:t>
            </a:r>
          </a:p>
          <a:p>
            <a:pPr marL="228600" indent="-228600">
              <a:buAutoNum type="arabicPeriod"/>
            </a:pPr>
            <a:r>
              <a:rPr lang="en-US"/>
              <a:t>MPPS: mechanism for modalities to pass information to the PACS</a:t>
            </a:r>
          </a:p>
          <a:p>
            <a:pPr marL="228600" indent="-228600">
              <a:buAutoNum type="arabicPeriod"/>
            </a:pPr>
            <a:r>
              <a:rPr lang="en-US"/>
              <a:t>DICOM: standard for data image format, interchange and file structure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3919-06FB-4017-BA17-5B1E014051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556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>
                <a:hlinkClick r:id="rId3"/>
              </a:rPr>
              <a:t>https://www.mof.gov.sg/docs/librariesprovider3/budget2022/download/pdf/35-moh-2022.pdf</a:t>
            </a:r>
            <a:endParaRPr lang="en-US">
              <a:cs typeface="Calibri"/>
            </a:endParaRPr>
          </a:p>
          <a:p>
            <a:pPr marL="228600" indent="-228600">
              <a:buAutoNum type="arabicPeriod"/>
            </a:pPr>
            <a:r>
              <a:rPr lang="en-US"/>
              <a:t>https://www.moh.gov.sg/news-highlights/details/managing-healthcare-cost-increases, https://data.worldbank.org/indicator/NY.GDP.MKTP.CD?end=2021&amp;locations=SG&amp;start=2013,</a:t>
            </a:r>
          </a:p>
          <a:p>
            <a:pPr marL="228600" indent="-228600">
              <a:buAutoNum type="arabicPeriod"/>
            </a:pPr>
            <a:r>
              <a:rPr lang="en-US">
                <a:hlinkClick r:id="rId4"/>
              </a:rPr>
              <a:t>https://knoema.com/atlas/Singapore/topics/Health/Health-Expenditure/Real-expenditure-on-health#:~:text=In%202018%2C%20real%20expenditure%20on,was%2016%2C257%20million%20US%20dollars.</a:t>
            </a:r>
          </a:p>
          <a:p>
            <a:pPr marL="228600" indent="-228600">
              <a:buAutoNum type="arabicPeriod"/>
            </a:pPr>
            <a:r>
              <a:rPr lang="en-US">
                <a:hlinkClick r:id="rId5"/>
              </a:rPr>
              <a:t>https://www.oecd.org/health/health-systems/Spending-on-long-term-care-Brief-November-2020.pdf</a:t>
            </a:r>
            <a:r>
              <a:rPr lang="en-US"/>
              <a:t> 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>
                <a:hlinkClick r:id="rId6"/>
              </a:rPr>
              <a:t>https://budgetmodel.wharton.upenn.edu/issues/2022/3/9/projecting-medicaids-long-term-care-expenditures</a:t>
            </a:r>
            <a:endParaRPr lang="en-US"/>
          </a:p>
          <a:p>
            <a:pPr marL="228600" indent="-228600">
              <a:buAutoNum type="arabicPeriod"/>
            </a:pPr>
            <a:r>
              <a:rPr lang="en-US">
                <a:hlinkClick r:id="rId4"/>
              </a:rPr>
              <a:t>https://www.researchgate.net/publication/346515367_Background_Report_on_Care_for_Older_Adults_in_Singapore_The_role_of_families_and_local_and_national_support_systems</a:t>
            </a:r>
          </a:p>
          <a:p>
            <a:pPr marL="228600" indent="-228600">
              <a:buAutoNum type="arabicPeriod"/>
            </a:pPr>
            <a:r>
              <a:rPr lang="en-US">
                <a:hlinkClick r:id="rId4"/>
              </a:rPr>
              <a:t>https://www.eria.org/uploads/media/Books/2021-Coping-with-Rapid-Population-Ageing-Asia/9_Part1-Ch-5-Long-term-Care-Singapore.pdf</a:t>
            </a:r>
            <a:br>
              <a:rPr lang="en-US">
                <a:hlinkClick r:id="rId4"/>
              </a:rPr>
            </a:br>
            <a:endParaRPr lang="en-US">
              <a:hlinkClick r:id="rId4"/>
            </a:endParaRPr>
          </a:p>
          <a:p>
            <a:pPr marL="0" indent="0">
              <a:buNone/>
            </a:pPr>
            <a:r>
              <a:rPr lang="en-US">
                <a:hlinkClick r:id="rId4"/>
              </a:rPr>
              <a:t>https://www.mof.gov.sg/docs/librariesprovider3/budget2021/download/pdf/revenue-and-expenditure-estimates-for-fy2021-2022.pdf</a:t>
            </a:r>
            <a:r>
              <a:rPr lang="en-US"/>
              <a:t> </a:t>
            </a:r>
          </a:p>
          <a:p>
            <a:pPr marL="228600" indent="-228600">
              <a:buAutoNum type="arabicPeriod"/>
            </a:pPr>
            <a:endParaRPr lang="en-US"/>
          </a:p>
          <a:p>
            <a:pPr marL="228600" indent="-228600">
              <a:buAutoNum type="arabicPeriod"/>
            </a:pPr>
            <a:r>
              <a:rPr lang="en-US">
                <a:hlinkClick r:id="rId7"/>
              </a:rPr>
              <a:t>https://www.moh.gov.sg/news-highlights/details/healthcare-expenditure-and-long-term-care-expenditure</a:t>
            </a:r>
            <a:endParaRPr lang="en-US"/>
          </a:p>
          <a:p>
            <a:pPr marL="228600" indent="-228600">
              <a:buAutoNum type="arabicPeriod"/>
            </a:pPr>
            <a:r>
              <a:rPr lang="en-US">
                <a:hlinkClick r:id="rId8"/>
              </a:rPr>
              <a:t>https://www.moh.gov.sg/news-highlights/details/managing-healthcare-cost-increases</a:t>
            </a:r>
            <a:r>
              <a:rPr lang="en-US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913919-06FB-4017-BA17-5B1E014051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06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0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" y="0"/>
            <a:ext cx="1219162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12402" y="6258181"/>
            <a:ext cx="1373033" cy="2946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3" y="2279391"/>
            <a:ext cx="8974667" cy="180575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 Goes Here</a:t>
            </a:r>
            <a:br>
              <a:rPr lang="en-US"/>
            </a:br>
            <a:r>
              <a:rPr lang="en-US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98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di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53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35" y="243309"/>
            <a:ext cx="11562796" cy="514148"/>
          </a:xfrm>
        </p:spPr>
        <p:txBody>
          <a:bodyPr wrap="none" anchor="ctr">
            <a:no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5925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2 Column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B4CFDC-6B04-B342-8672-1C9D6FE5E0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419" b="1132"/>
          <a:stretch/>
        </p:blipFill>
        <p:spPr>
          <a:xfrm>
            <a:off x="0" y="2336800"/>
            <a:ext cx="12192000" cy="4521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665891-B4A3-2E4F-A3C8-0960FE67EFBC}"/>
              </a:ext>
            </a:extLst>
          </p:cNvPr>
          <p:cNvSpPr/>
          <p:nvPr userDrawn="1"/>
        </p:nvSpPr>
        <p:spPr>
          <a:xfrm>
            <a:off x="0" y="1759352"/>
            <a:ext cx="12192000" cy="5098648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50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2021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5991"/>
            <a:ext cx="165110" cy="164212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6" y="3731492"/>
            <a:ext cx="2623089" cy="226850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8616" y="3731492"/>
            <a:ext cx="2623089" cy="226850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A0E808-49B8-DF4F-AAE6-3A7A18A7CF2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45165" y="3731492"/>
            <a:ext cx="2623089" cy="226850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438BF5-1457-EB40-AC0A-76DD5E34992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11713" y="3731492"/>
            <a:ext cx="2623089" cy="226850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DFBCCE-26D4-4743-A0DB-836CA6C23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97" y="833003"/>
            <a:ext cx="11171936" cy="3693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6A60E5-F095-954E-B8BC-C14986ECAE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05500" y="6322871"/>
            <a:ext cx="1372901" cy="29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07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title"/>
          </p:nvPr>
        </p:nvSpPr>
        <p:spPr>
          <a:xfrm>
            <a:off x="915355" y="2480722"/>
            <a:ext cx="10370828" cy="769439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ctr" defTabSz="914377">
              <a:defRPr sz="4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xfrm>
            <a:off x="1830709" y="3886200"/>
            <a:ext cx="8540121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377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189" algn="ctr" defTabSz="914377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377" algn="ctr" defTabSz="914377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566" algn="ctr" defTabSz="914377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754" algn="ctr" defTabSz="914377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80FFB7A-891A-344A-A8B8-4CCD63D806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45016" y="6617351"/>
            <a:ext cx="304800" cy="1641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EE2954-54E9-4846-B9AA-9D6731F553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20">
            <a:extLst>
              <a:ext uri="{FF2B5EF4-FFF2-40B4-BE49-F238E27FC236}">
                <a16:creationId xmlns:a16="http://schemas.microsoft.com/office/drawing/2014/main" id="{BC97622A-0379-1544-9328-2D33DFFDF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3467" y="6540810"/>
            <a:ext cx="6096000" cy="2496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67699611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lit Screen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145293" y="0"/>
            <a:ext cx="4046707" cy="685800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9078" y="2727677"/>
            <a:ext cx="4427724" cy="1009507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 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80FFB7A-891A-344A-A8B8-4CCD63D806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45016" y="6617351"/>
            <a:ext cx="304800" cy="1641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EE2954-54E9-4846-B9AA-9D6731F553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20">
            <a:extLst>
              <a:ext uri="{FF2B5EF4-FFF2-40B4-BE49-F238E27FC236}">
                <a16:creationId xmlns:a16="http://schemas.microsoft.com/office/drawing/2014/main" id="{BC97622A-0379-1544-9328-2D33DFFDF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3467" y="6540810"/>
            <a:ext cx="6096000" cy="2496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30120697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square">
            <a:noAutofit/>
          </a:bodyPr>
          <a:lstStyle>
            <a:lvl1pPr>
              <a:defRPr sz="2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2022 Cognizant Consulting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19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467" y="365762"/>
            <a:ext cx="11170533" cy="828039"/>
          </a:xfrm>
        </p:spPr>
        <p:txBody>
          <a:bodyPr wrap="square"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© 2021 Cognizant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00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AC9C5-12E9-9E44-9EC8-143CC68E1C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6858001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34307-3F79-684E-8108-52BE5826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D9B959C-45E7-7944-8FAE-13CCC84C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27FE36-106F-214F-8EF0-7E299D9C46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2627790"/>
            <a:ext cx="4545012" cy="1349113"/>
          </a:xfrm>
        </p:spPr>
        <p:txBody>
          <a:bodyPr anchor="ctr" anchorCtr="0"/>
          <a:lstStyle>
            <a:lvl1pPr>
              <a:defRPr sz="3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697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91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49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14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790FF68-39F7-4843-9EAC-DE82CFA7E4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7" y="557784"/>
            <a:ext cx="11304000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87CCD54B-6B31-4BEF-B2A3-A9949526F9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33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  <p15:guide id="5" orient="horz" pos="5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8" y="96889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A04CA4-8EF0-45F9-B4BE-A8CC068487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088" y="620566"/>
            <a:ext cx="5522912" cy="1882489"/>
          </a:xfrm>
        </p:spPr>
        <p:txBody>
          <a:bodyPr/>
          <a:lstStyle/>
          <a:p>
            <a:endParaRPr lang="en-IN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5E0BEC8-5AE3-4569-8A0E-F634B7DFB5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0550" y="2716213"/>
            <a:ext cx="1922463" cy="1422400"/>
          </a:xfrm>
        </p:spPr>
        <p:txBody>
          <a:bodyPr/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3D77ABD-E33D-4B02-9B7C-B41F15F1AB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06688" y="2716213"/>
            <a:ext cx="3389312" cy="2160587"/>
          </a:xfrm>
        </p:spPr>
        <p:txBody>
          <a:bodyPr/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F15DB8F-37FA-4E26-9BFE-331FA5F5A7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3088" y="4354513"/>
            <a:ext cx="1939925" cy="1905000"/>
          </a:xfrm>
        </p:spPr>
        <p:txBody>
          <a:bodyPr/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3BF7B78-6AF9-4F17-8C4E-2A70512B16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06688" y="4934096"/>
            <a:ext cx="3389312" cy="1303338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428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10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5410200"/>
            <a:ext cx="12192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" y="0"/>
            <a:ext cx="12191621" cy="68580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B2D050A-7469-4178-A18F-DBD9E0B934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880515" y="6260549"/>
            <a:ext cx="6096000" cy="249655"/>
          </a:xfrm>
        </p:spPr>
        <p:txBody>
          <a:bodyPr/>
          <a:lstStyle/>
          <a:p>
            <a:r>
              <a:rPr lang="en-US"/>
              <a:t>© 2022 Cognizant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311F725-F33A-4C23-9FC6-EAB84B7E93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13467" y="6346055"/>
            <a:ext cx="304800" cy="164148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4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2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DC84_E34FD7C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2.png"/><Relationship Id="rId7" Type="http://schemas.openxmlformats.org/officeDocument/2006/relationships/image" Target="../media/image14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17.svg"/><Relationship Id="rId4" Type="http://schemas.openxmlformats.org/officeDocument/2006/relationships/image" Target="../media/image23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C0FC-BB76-298B-5954-22624AC66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370" y="2336801"/>
            <a:ext cx="4691002" cy="3004456"/>
          </a:xfrm>
        </p:spPr>
        <p:txBody>
          <a:bodyPr/>
          <a:lstStyle/>
          <a:p>
            <a:r>
              <a:rPr lang="en-US"/>
              <a:t>Philips Healthcare:</a:t>
            </a:r>
            <a:br>
              <a:rPr lang="en-US"/>
            </a:br>
            <a:br>
              <a:rPr lang="en-US"/>
            </a:br>
            <a:r>
              <a:rPr lang="en-US"/>
              <a:t>PACS Overview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84AAD-86B5-B4C4-11F0-D571D7DD3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</a:p>
        </p:txBody>
      </p:sp>
    </p:spTree>
    <p:extLst>
      <p:ext uri="{BB962C8B-B14F-4D97-AF65-F5344CB8AC3E}">
        <p14:creationId xmlns:p14="http://schemas.microsoft.com/office/powerpoint/2010/main" val="166055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E69E0-8975-130D-AD3B-C06A0322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E3868-5C65-2DF9-60FC-26CA60B8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00A0D-E217-6D2A-9640-52BA2C257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675593"/>
          </a:xfrm>
        </p:spPr>
        <p:txBody>
          <a:bodyPr/>
          <a:lstStyle/>
          <a:p>
            <a:r>
              <a:rPr lang="en-IN"/>
              <a:t>Philips PACS Products by Core Functionality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4841F83-717F-4A96-E0AD-4DC68EA42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702849"/>
              </p:ext>
            </p:extLst>
          </p:nvPr>
        </p:nvGraphicFramePr>
        <p:xfrm>
          <a:off x="457198" y="1264602"/>
          <a:ext cx="11277603" cy="451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3102">
                  <a:extLst>
                    <a:ext uri="{9D8B030D-6E8A-4147-A177-3AD203B41FA5}">
                      <a16:colId xmlns:a16="http://schemas.microsoft.com/office/drawing/2014/main" val="3467360921"/>
                    </a:ext>
                  </a:extLst>
                </a:gridCol>
                <a:gridCol w="3622553">
                  <a:extLst>
                    <a:ext uri="{9D8B030D-6E8A-4147-A177-3AD203B41FA5}">
                      <a16:colId xmlns:a16="http://schemas.microsoft.com/office/drawing/2014/main" val="3383092968"/>
                    </a:ext>
                  </a:extLst>
                </a:gridCol>
                <a:gridCol w="2681221">
                  <a:extLst>
                    <a:ext uri="{9D8B030D-6E8A-4147-A177-3AD203B41FA5}">
                      <a16:colId xmlns:a16="http://schemas.microsoft.com/office/drawing/2014/main" val="1540725677"/>
                    </a:ext>
                  </a:extLst>
                </a:gridCol>
                <a:gridCol w="3030727">
                  <a:extLst>
                    <a:ext uri="{9D8B030D-6E8A-4147-A177-3AD203B41FA5}">
                      <a16:colId xmlns:a16="http://schemas.microsoft.com/office/drawing/2014/main" val="3792972158"/>
                    </a:ext>
                  </a:extLst>
                </a:gridCol>
              </a:tblGrid>
              <a:tr h="541752">
                <a:tc>
                  <a:txBody>
                    <a:bodyPr/>
                    <a:lstStyle/>
                    <a:p>
                      <a:pPr algn="ctr"/>
                      <a:endParaRPr lang="en-IN" sz="16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1600" b="1">
                          <a:solidFill>
                            <a:schemeClr val="bg1"/>
                          </a:solidFill>
                        </a:rPr>
                        <a:t>Functionality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1600" b="1">
                          <a:solidFill>
                            <a:schemeClr val="bg1"/>
                          </a:solidFill>
                        </a:rPr>
                        <a:t>Explanation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1600" b="1">
                          <a:solidFill>
                            <a:schemeClr val="bg1"/>
                          </a:solidFill>
                        </a:rPr>
                        <a:t>Vue PACS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6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1600" b="1">
                          <a:solidFill>
                            <a:schemeClr val="bg1"/>
                          </a:solidFill>
                        </a:rPr>
                        <a:t>IntelliSpace PACS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184414"/>
                  </a:ext>
                </a:extLst>
              </a:tr>
              <a:tr h="688686">
                <a:tc>
                  <a:txBody>
                    <a:bodyPr/>
                    <a:lstStyle/>
                    <a:p>
                      <a:endParaRPr lang="en-IN" sz="1600" b="1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sz="1600" b="1">
                          <a:solidFill>
                            <a:schemeClr val="tx1"/>
                          </a:solidFill>
                        </a:rPr>
                        <a:t>Image Capture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chemeClr val="tx1"/>
                          </a:solidFill>
                        </a:rPr>
                        <a:t>Captures images across different departments, modalities, file formats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 b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sz="1400" b="0">
                          <a:solidFill>
                            <a:schemeClr val="tx1"/>
                          </a:solidFill>
                        </a:rPr>
                        <a:t>Vue Image Capture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IntelliSpace Image Capture</a:t>
                      </a:r>
                    </a:p>
                    <a:p>
                      <a:endParaRPr lang="en-IN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60738"/>
                  </a:ext>
                </a:extLst>
              </a:tr>
              <a:tr h="688686">
                <a:tc>
                  <a:txBody>
                    <a:bodyPr/>
                    <a:lstStyle/>
                    <a:p>
                      <a:endParaRPr lang="en-IN" sz="1600" b="1"/>
                    </a:p>
                    <a:p>
                      <a:r>
                        <a:rPr lang="en-IN" sz="1600" b="1"/>
                        <a:t>Image Storage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Stores medical images in a secure repository</a:t>
                      </a:r>
                    </a:p>
                    <a:p>
                      <a:endParaRPr lang="en-IN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  <a:p>
                      <a:r>
                        <a:rPr lang="en-IN" sz="1400"/>
                        <a:t>Vue Clinical Repository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IntelliSpace Universal Data Manager</a:t>
                      </a:r>
                    </a:p>
                    <a:p>
                      <a:endParaRPr lang="en-IN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22968"/>
                  </a:ext>
                </a:extLst>
              </a:tr>
              <a:tr h="1096796">
                <a:tc>
                  <a:txBody>
                    <a:bodyPr/>
                    <a:lstStyle/>
                    <a:p>
                      <a:endParaRPr lang="en-IN" sz="1600" b="1"/>
                    </a:p>
                    <a:p>
                      <a:r>
                        <a:rPr lang="en-IN" sz="1600" b="1"/>
                        <a:t>Image View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solidFill>
                            <a:schemeClr val="tx1"/>
                          </a:solidFill>
                        </a:rPr>
                        <a:t>Stores and presents medical images in a secure repository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Vue Desktop Diagnostic Client</a:t>
                      </a:r>
                    </a:p>
                    <a:p>
                      <a:endParaRPr lang="en-IN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IntelliSpace Radiology</a:t>
                      </a:r>
                    </a:p>
                    <a:p>
                      <a:endParaRPr lang="en-IN" sz="14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Philips IntelliSpace Portal </a:t>
                      </a:r>
                      <a:endParaRPr lang="en-IN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53043"/>
                  </a:ext>
                </a:extLst>
              </a:tr>
              <a:tr h="688686">
                <a:tc>
                  <a:txBody>
                    <a:bodyPr/>
                    <a:lstStyle/>
                    <a:p>
                      <a:endParaRPr lang="en-IN" sz="1600" b="1"/>
                    </a:p>
                    <a:p>
                      <a:r>
                        <a:rPr lang="en-IN" sz="1600" b="1"/>
                        <a:t>Image Exchange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Quickly and securely delivers the clinical images to any authorized stakeholder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Vue Enterprise Viewer and Patient Portal</a:t>
                      </a:r>
                    </a:p>
                    <a:p>
                      <a:endParaRPr lang="en-IN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IntelliSpace Exchange </a:t>
                      </a:r>
                    </a:p>
                    <a:p>
                      <a:endParaRPr lang="en-IN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8925927"/>
                  </a:ext>
                </a:extLst>
              </a:tr>
              <a:tr h="688686">
                <a:tc>
                  <a:txBody>
                    <a:bodyPr/>
                    <a:lstStyle/>
                    <a:p>
                      <a:endParaRPr lang="en-IN" sz="1600" b="1"/>
                    </a:p>
                    <a:p>
                      <a:r>
                        <a:rPr lang="en-IN" sz="1600" b="1"/>
                        <a:t>Analytics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Provides real-time insights allowing for decision making support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/>
                        <a:t>Vue Enterprise Viewer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/>
                        <a:t>IntelliSpace Portal 12 </a:t>
                      </a:r>
                    </a:p>
                    <a:p>
                      <a:endParaRPr lang="en-IN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15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6606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BE69E0-8975-130D-AD3B-C06A03229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2023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8E3868-5C65-2DF9-60FC-26CA60B8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600A0D-E217-6D2A-9640-52BA2C257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675593"/>
          </a:xfrm>
        </p:spPr>
        <p:txBody>
          <a:bodyPr/>
          <a:lstStyle/>
          <a:p>
            <a:r>
              <a:rPr lang="en-US"/>
              <a:t>Philips PACS Products By Purpose, Modalities and Modules</a:t>
            </a:r>
            <a:endParaRPr lang="en-I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4841F83-717F-4A96-E0AD-4DC68EA42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88191"/>
              </p:ext>
            </p:extLst>
          </p:nvPr>
        </p:nvGraphicFramePr>
        <p:xfrm>
          <a:off x="457198" y="1139412"/>
          <a:ext cx="10808210" cy="5124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1736">
                  <a:extLst>
                    <a:ext uri="{9D8B030D-6E8A-4147-A177-3AD203B41FA5}">
                      <a16:colId xmlns:a16="http://schemas.microsoft.com/office/drawing/2014/main" val="3467360921"/>
                    </a:ext>
                  </a:extLst>
                </a:gridCol>
                <a:gridCol w="1812807">
                  <a:extLst>
                    <a:ext uri="{9D8B030D-6E8A-4147-A177-3AD203B41FA5}">
                      <a16:colId xmlns:a16="http://schemas.microsoft.com/office/drawing/2014/main" val="3383092968"/>
                    </a:ext>
                  </a:extLst>
                </a:gridCol>
                <a:gridCol w="1282230">
                  <a:extLst>
                    <a:ext uri="{9D8B030D-6E8A-4147-A177-3AD203B41FA5}">
                      <a16:colId xmlns:a16="http://schemas.microsoft.com/office/drawing/2014/main" val="172775074"/>
                    </a:ext>
                  </a:extLst>
                </a:gridCol>
                <a:gridCol w="1879130">
                  <a:extLst>
                    <a:ext uri="{9D8B030D-6E8A-4147-A177-3AD203B41FA5}">
                      <a16:colId xmlns:a16="http://schemas.microsoft.com/office/drawing/2014/main" val="1540725677"/>
                    </a:ext>
                  </a:extLst>
                </a:gridCol>
                <a:gridCol w="2166526">
                  <a:extLst>
                    <a:ext uri="{9D8B030D-6E8A-4147-A177-3AD203B41FA5}">
                      <a16:colId xmlns:a16="http://schemas.microsoft.com/office/drawing/2014/main" val="387068383"/>
                    </a:ext>
                  </a:extLst>
                </a:gridCol>
                <a:gridCol w="2075781">
                  <a:extLst>
                    <a:ext uri="{9D8B030D-6E8A-4147-A177-3AD203B41FA5}">
                      <a16:colId xmlns:a16="http://schemas.microsoft.com/office/drawing/2014/main" val="2322956587"/>
                    </a:ext>
                  </a:extLst>
                </a:gridCol>
              </a:tblGrid>
              <a:tr h="672575">
                <a:tc>
                  <a:txBody>
                    <a:bodyPr/>
                    <a:lstStyle/>
                    <a:p>
                      <a:pPr algn="ctr"/>
                      <a:endParaRPr lang="en-IN" sz="14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1400" b="1">
                          <a:solidFill>
                            <a:schemeClr val="bg1"/>
                          </a:solidFill>
                        </a:rPr>
                        <a:t>Functionality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1400" b="1">
                          <a:solidFill>
                            <a:schemeClr val="bg1"/>
                          </a:solidFill>
                        </a:rPr>
                        <a:t>IntelliSpace PACS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1400" b="1">
                          <a:solidFill>
                            <a:schemeClr val="bg1"/>
                          </a:solidFill>
                        </a:rPr>
                        <a:t>iSite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1400" b="1">
                          <a:solidFill>
                            <a:schemeClr val="bg1"/>
                          </a:solidFill>
                        </a:rPr>
                        <a:t>IntelliSpace Cardiovascular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400" b="1" i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Xcelera/Xcelera</a:t>
                      </a:r>
                      <a:endParaRPr lang="en-IN" sz="1400" b="1" i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b="1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IN" sz="1400" b="1">
                          <a:solidFill>
                            <a:schemeClr val="bg1"/>
                          </a:solidFill>
                        </a:rPr>
                        <a:t>TraceMaster Vue PACS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184414"/>
                  </a:ext>
                </a:extLst>
              </a:tr>
              <a:tr h="1457246">
                <a:tc>
                  <a:txBody>
                    <a:bodyPr/>
                    <a:lstStyle/>
                    <a:p>
                      <a:endParaRPr lang="en-IN" sz="1200" b="1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sz="1200" b="1">
                          <a:solidFill>
                            <a:schemeClr val="tx1"/>
                          </a:solidFill>
                        </a:rPr>
                        <a:t>Purpose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Delivers on-demand diagnostic-quality images over existing hospital networks.  </a:t>
                      </a:r>
                    </a:p>
                    <a:p>
                      <a:endParaRPr lang="en-IN" sz="1400" b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Rebranded to IntelliSpace PACS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Cardiovascular image and information management solution,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Xcelera/Xcelera  Cardiology Information Management: Older Version of IntelliSpace Cardiovascular</a:t>
                      </a:r>
                      <a:endParaRPr lang="en-US" sz="1400" b="0" i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Suite of applications for ECG workflow management such as VueClient, OrderVue, TraceMasterVue Communication</a:t>
                      </a:r>
                      <a:endParaRPr lang="en-US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60738"/>
                  </a:ext>
                </a:extLst>
              </a:tr>
              <a:tr h="672575">
                <a:tc>
                  <a:txBody>
                    <a:bodyPr/>
                    <a:lstStyle/>
                    <a:p>
                      <a:r>
                        <a:rPr lang="en-IN" sz="1200" b="1"/>
                        <a:t>Supported Modalities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Across all modalities</a:t>
                      </a:r>
                    </a:p>
                    <a:p>
                      <a:endParaRPr lang="en-IN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Cardiology</a:t>
                      </a:r>
                    </a:p>
                    <a:p>
                      <a:endParaRPr lang="en-IN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4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22968"/>
                  </a:ext>
                </a:extLst>
              </a:tr>
              <a:tr h="2080546">
                <a:tc>
                  <a:txBody>
                    <a:bodyPr/>
                    <a:lstStyle/>
                    <a:p>
                      <a:endParaRPr lang="en-IN" sz="1200" b="1"/>
                    </a:p>
                    <a:p>
                      <a:r>
                        <a:rPr lang="en-IN" sz="1200" b="1"/>
                        <a:t>Modules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Image Capture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PPACS iVault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Universal Data Manager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iSyntax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Radiology Analytics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IntelliSpace Radiology</a:t>
                      </a:r>
                      <a:endParaRPr lang="en-IN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IntelliSpace Cardiovascular Diagnostic Guidance</a:t>
                      </a:r>
                    </a:p>
                    <a:p>
                      <a:pPr marL="285750" indent="-285750">
                        <a:lnSpc>
                          <a:spcPct val="107000"/>
                        </a:lnSpc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IntelliSpace Cardiovascular Analytics</a:t>
                      </a:r>
                      <a:endParaRPr lang="en-US" sz="14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IN" sz="140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VueClient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OrderVue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TraceMasterVue Communication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5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2294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3C7CB-E565-44B5-BBAF-7E8AC932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of PACS Systems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D4B2E-57A0-4F6E-AD54-5EDC30C37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9348-1150-4DAB-B52C-B03397601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61F784-4E3D-CC94-8D8B-D0D8165A5B65}"/>
              </a:ext>
            </a:extLst>
          </p:cNvPr>
          <p:cNvSpPr/>
          <p:nvPr/>
        </p:nvSpPr>
        <p:spPr>
          <a:xfrm>
            <a:off x="342953" y="4309439"/>
            <a:ext cx="3852000" cy="63442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HL7 ORM: Order entry 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HL7 OMI: Imaging Order Message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50" i="1">
                <a:solidFill>
                  <a:srgbClr val="000048"/>
                </a:solidFill>
                <a:latin typeface="Arial" panose="020B0604020202020204"/>
              </a:rPr>
              <a:t>HL7 ORI: Imaging order response message</a:t>
            </a:r>
            <a:endParaRPr kumimoji="0" lang="en-US" sz="950" b="0" i="1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MWL: Modality worklist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MPPS: Modality Performed Procedure Step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DICOM:  Digital Imaging and Communications in Medicine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50" i="1">
                <a:solidFill>
                  <a:srgbClr val="000048"/>
                </a:solidFill>
                <a:latin typeface="Arial" panose="020B0604020202020204"/>
              </a:rPr>
              <a:t>HL7 ORU: Observation result message</a:t>
            </a:r>
            <a:endParaRPr kumimoji="0" lang="en-US" sz="950" b="0" i="1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C8A1A9F-AD47-4AEF-1686-72096148EA4E}"/>
              </a:ext>
            </a:extLst>
          </p:cNvPr>
          <p:cNvGrpSpPr/>
          <p:nvPr/>
        </p:nvGrpSpPr>
        <p:grpSpPr>
          <a:xfrm>
            <a:off x="211344" y="1073796"/>
            <a:ext cx="11756672" cy="4196996"/>
            <a:chOff x="156450" y="1048354"/>
            <a:chExt cx="11980656" cy="484506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01C2D1A-0604-1DAA-85B9-61782C841381}"/>
                </a:ext>
              </a:extLst>
            </p:cNvPr>
            <p:cNvGrpSpPr/>
            <p:nvPr/>
          </p:nvGrpSpPr>
          <p:grpSpPr>
            <a:xfrm>
              <a:off x="156450" y="1048354"/>
              <a:ext cx="11980656" cy="4845060"/>
              <a:chOff x="156450" y="1048354"/>
              <a:chExt cx="11980656" cy="4845060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4C8AF6D-A457-F54C-C908-A73CDBA6951E}"/>
                  </a:ext>
                </a:extLst>
              </p:cNvPr>
              <p:cNvSpPr/>
              <p:nvPr/>
            </p:nvSpPr>
            <p:spPr>
              <a:xfrm>
                <a:off x="9198959" y="5029404"/>
                <a:ext cx="828000" cy="18000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Web server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D14E4A7-1A4E-2EDD-69C8-E6AEAD0AF0F2}"/>
                  </a:ext>
                </a:extLst>
              </p:cNvPr>
              <p:cNvSpPr/>
              <p:nvPr/>
            </p:nvSpPr>
            <p:spPr>
              <a:xfrm>
                <a:off x="10310567" y="4696239"/>
                <a:ext cx="1348060" cy="278582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EHR/RIS systems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ED18256-AA85-3904-F1AB-A947180AED76}"/>
                  </a:ext>
                </a:extLst>
              </p:cNvPr>
              <p:cNvGrpSpPr/>
              <p:nvPr/>
            </p:nvGrpSpPr>
            <p:grpSpPr>
              <a:xfrm>
                <a:off x="10597961" y="5196803"/>
                <a:ext cx="986994" cy="593725"/>
                <a:chOff x="10941304" y="5984282"/>
                <a:chExt cx="986994" cy="593725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02DDC159-834F-DB64-C683-35B7697B2B7F}"/>
                    </a:ext>
                  </a:extLst>
                </p:cNvPr>
                <p:cNvSpPr/>
                <p:nvPr/>
              </p:nvSpPr>
              <p:spPr>
                <a:xfrm>
                  <a:off x="10946779" y="5984282"/>
                  <a:ext cx="981519" cy="262220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Physician</a:t>
                  </a:r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444C674A-19D1-721C-0B36-C61D31FD3444}"/>
                    </a:ext>
                  </a:extLst>
                </p:cNvPr>
                <p:cNvSpPr/>
                <p:nvPr/>
              </p:nvSpPr>
              <p:spPr>
                <a:xfrm>
                  <a:off x="10941304" y="6299425"/>
                  <a:ext cx="986994" cy="278582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Patient</a:t>
                  </a:r>
                </a:p>
              </p:txBody>
            </p:sp>
          </p:grp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1EC29EE-FB79-4213-A1D9-7C921081482A}"/>
                  </a:ext>
                </a:extLst>
              </p:cNvPr>
              <p:cNvSpPr/>
              <p:nvPr/>
            </p:nvSpPr>
            <p:spPr>
              <a:xfrm rot="16200000">
                <a:off x="10603134" y="4829400"/>
                <a:ext cx="779969" cy="1348060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Portals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4B194B07-1330-D47F-E889-B4E4CE9C70F6}"/>
                  </a:ext>
                </a:extLst>
              </p:cNvPr>
              <p:cNvSpPr/>
              <p:nvPr/>
            </p:nvSpPr>
            <p:spPr>
              <a:xfrm>
                <a:off x="252840" y="1756319"/>
                <a:ext cx="1279884" cy="612000"/>
              </a:xfrm>
              <a:prstGeom prst="rect">
                <a:avLst/>
              </a:prstGeom>
              <a:noFill/>
              <a:ln w="19050">
                <a:solidFill>
                  <a:srgbClr val="2F78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HIS System</a:t>
                </a:r>
              </a:p>
              <a:p>
                <a:pPr marL="92075" marR="0" lvl="0" indent="-920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Patient registration</a:t>
                </a:r>
              </a:p>
              <a:p>
                <a:pPr marL="92075" marR="0" lvl="0" indent="-920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Order entry</a:t>
                </a: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163E9ED-359B-B852-4332-E49260946830}"/>
                  </a:ext>
                </a:extLst>
              </p:cNvPr>
              <p:cNvSpPr/>
              <p:nvPr/>
            </p:nvSpPr>
            <p:spPr>
              <a:xfrm>
                <a:off x="1859563" y="1730584"/>
                <a:ext cx="1277342" cy="68490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numCol="1" rtlCol="0" anchor="b"/>
              <a:lstStyle/>
              <a:p>
                <a:pPr marL="92075" marR="0" lvl="0" indent="-92075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Order examination</a:t>
                </a:r>
              </a:p>
              <a:p>
                <a:pPr marL="92075" marR="0" lvl="0" indent="-92075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Schedule</a:t>
                </a:r>
              </a:p>
              <a:p>
                <a:pPr marL="92075" marR="0" lvl="0" indent="-92075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requisition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8B6C133-19D1-F14C-523F-79E69F7EB672}"/>
                  </a:ext>
                </a:extLst>
              </p:cNvPr>
              <p:cNvSpPr/>
              <p:nvPr/>
            </p:nvSpPr>
            <p:spPr>
              <a:xfrm>
                <a:off x="156450" y="1341887"/>
                <a:ext cx="3060903" cy="1332681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HIS System	                   RIS system</a:t>
                </a:r>
              </a:p>
            </p:txBody>
          </p:sp>
          <p:cxnSp>
            <p:nvCxnSpPr>
              <p:cNvPr id="105" name="Connector: Elbow 104">
                <a:extLst>
                  <a:ext uri="{FF2B5EF4-FFF2-40B4-BE49-F238E27FC236}">
                    <a16:creationId xmlns:a16="http://schemas.microsoft.com/office/drawing/2014/main" id="{C95A7C43-A4A0-4712-C681-A834197C291A}"/>
                  </a:ext>
                </a:extLst>
              </p:cNvPr>
              <p:cNvCxnSpPr>
                <a:cxnSpLocks/>
                <a:stCxn id="150" idx="3"/>
                <a:endCxn id="98" idx="3"/>
              </p:cNvCxnSpPr>
              <p:nvPr/>
            </p:nvCxnSpPr>
            <p:spPr>
              <a:xfrm flipH="1">
                <a:off x="11658627" y="2051676"/>
                <a:ext cx="55019" cy="2783854"/>
              </a:xfrm>
              <a:prstGeom prst="bentConnector3">
                <a:avLst>
                  <a:gd name="adj1" fmla="val -676924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6DA0DC0-254E-0F98-4D59-9A321461E4A9}"/>
                  </a:ext>
                </a:extLst>
              </p:cNvPr>
              <p:cNvSpPr/>
              <p:nvPr/>
            </p:nvSpPr>
            <p:spPr>
              <a:xfrm rot="16200000">
                <a:off x="11633106" y="3306542"/>
                <a:ext cx="828000" cy="18000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Report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6E94222-1D08-A8F9-A397-CE5E2BE85A64}"/>
                  </a:ext>
                </a:extLst>
              </p:cNvPr>
              <p:cNvSpPr/>
              <p:nvPr/>
            </p:nvSpPr>
            <p:spPr>
              <a:xfrm>
                <a:off x="4418839" y="2141480"/>
                <a:ext cx="867865" cy="780344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Patient information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Modality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Physician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Procedure ID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Special needs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46A3E62E-61D8-A0F3-6869-051BAADC1EDF}"/>
                  </a:ext>
                </a:extLst>
              </p:cNvPr>
              <p:cNvGrpSpPr/>
              <p:nvPr/>
            </p:nvGrpSpPr>
            <p:grpSpPr>
              <a:xfrm>
                <a:off x="5250788" y="1048354"/>
                <a:ext cx="6689263" cy="3594961"/>
                <a:chOff x="4777517" y="1048723"/>
                <a:chExt cx="6689263" cy="3594961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1585E11F-9505-7B74-D836-733EBD7035DB}"/>
                    </a:ext>
                  </a:extLst>
                </p:cNvPr>
                <p:cNvSpPr/>
                <p:nvPr/>
              </p:nvSpPr>
              <p:spPr>
                <a:xfrm>
                  <a:off x="4777517" y="1048723"/>
                  <a:ext cx="6689263" cy="3594961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0" bIns="36000" numCol="1" rtlCol="0" anchor="t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Modalities: </a:t>
                  </a:r>
                  <a:r>
                    <a:rPr kumimoji="0" lang="en-US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CT Scan, X-Ray, Ultrasound, MRI, Nuclear medicine, PET</a:t>
                  </a: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" b="1" i="1">
                      <a:solidFill>
                        <a:srgbClr val="000048"/>
                      </a:solidFill>
                      <a:latin typeface="Arial" panose="020B0604020202020204"/>
                    </a:rPr>
                    <a:t> </a:t>
                  </a:r>
                  <a:endParaRPr lang="en-US" sz="500" b="1" i="1">
                    <a:solidFill>
                      <a:srgbClr val="000048"/>
                    </a:solidFill>
                    <a:latin typeface="Arial" panose="020B0604020202020204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 </a:t>
                  </a:r>
                  <a:r>
                    <a:rPr kumimoji="0" lang="en-US" sz="1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Departments</a:t>
                  </a:r>
                  <a:r>
                    <a:rPr kumimoji="0" lang="en-US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: Endoscopy, Radiology, Cardiology, Pathology, Dermatology etc.</a:t>
                  </a:r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EA45850F-06FF-1245-2D38-01C609695776}"/>
                    </a:ext>
                  </a:extLst>
                </p:cNvPr>
                <p:cNvCxnSpPr>
                  <a:stCxn id="144" idx="2"/>
                  <a:endCxn id="145" idx="0"/>
                </p:cNvCxnSpPr>
                <p:nvPr/>
              </p:nvCxnSpPr>
              <p:spPr>
                <a:xfrm>
                  <a:off x="8580787" y="2380124"/>
                  <a:ext cx="0" cy="311885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78757D9F-E77C-DA8D-C80C-EDDADEED9082}"/>
                    </a:ext>
                  </a:extLst>
                </p:cNvPr>
                <p:cNvSpPr/>
                <p:nvPr/>
              </p:nvSpPr>
              <p:spPr>
                <a:xfrm>
                  <a:off x="8514127" y="2451888"/>
                  <a:ext cx="612000" cy="18199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DICOM</a:t>
                  </a:r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3FF8D6C3-FDAF-FDF2-979F-130EE39FBB7E}"/>
                    </a:ext>
                  </a:extLst>
                </p:cNvPr>
                <p:cNvSpPr/>
                <p:nvPr/>
              </p:nvSpPr>
              <p:spPr>
                <a:xfrm>
                  <a:off x="4942737" y="1350117"/>
                  <a:ext cx="6416190" cy="2934575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PACS</a:t>
                  </a:r>
                </a:p>
              </p:txBody>
            </p:sp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F219B581-E89A-DAF7-EC38-1F03AEAA2296}"/>
                    </a:ext>
                  </a:extLst>
                </p:cNvPr>
                <p:cNvGrpSpPr/>
                <p:nvPr/>
              </p:nvGrpSpPr>
              <p:grpSpPr>
                <a:xfrm>
                  <a:off x="9892314" y="1423184"/>
                  <a:ext cx="1348061" cy="934861"/>
                  <a:chOff x="9275869" y="1423184"/>
                  <a:chExt cx="1348061" cy="934861"/>
                </a:xfrm>
              </p:grpSpPr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C8A6B444-D68C-ABE6-4A1E-C30D6C456205}"/>
                      </a:ext>
                    </a:extLst>
                  </p:cNvPr>
                  <p:cNvSpPr/>
                  <p:nvPr/>
                </p:nvSpPr>
                <p:spPr>
                  <a:xfrm>
                    <a:off x="9275869" y="1423184"/>
                    <a:ext cx="1348061" cy="208048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Reporting</a:t>
                    </a:r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C0480D19-831F-5DA5-DC97-85D227BD309B}"/>
                      </a:ext>
                    </a:extLst>
                  </p:cNvPr>
                  <p:cNvSpPr/>
                  <p:nvPr/>
                </p:nvSpPr>
                <p:spPr>
                  <a:xfrm>
                    <a:off x="9275869" y="1746045"/>
                    <a:ext cx="1348061" cy="612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b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lang="en-US" sz="1050">
                      <a:solidFill>
                        <a:srgbClr val="000048"/>
                      </a:solidFill>
                      <a:latin typeface="Arial" panose="020B0604020202020204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Image viewer /Radiologist workstation</a:t>
                    </a:r>
                  </a:p>
                </p:txBody>
              </p:sp>
            </p:grp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B434AE66-708B-4E85-7589-E9246DD2CA81}"/>
                    </a:ext>
                  </a:extLst>
                </p:cNvPr>
                <p:cNvSpPr/>
                <p:nvPr/>
              </p:nvSpPr>
              <p:spPr>
                <a:xfrm>
                  <a:off x="9990171" y="4018738"/>
                  <a:ext cx="1296000" cy="21600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PACS Network</a:t>
                  </a: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1F8906E2-11FA-B46B-8361-8AE3414FABE1}"/>
                    </a:ext>
                  </a:extLst>
                </p:cNvPr>
                <p:cNvSpPr/>
                <p:nvPr/>
              </p:nvSpPr>
              <p:spPr>
                <a:xfrm>
                  <a:off x="5152712" y="1444506"/>
                  <a:ext cx="1348061" cy="21600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Acquisition</a:t>
                  </a: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10081DA9-6D9E-1FC8-73F8-E2F9B0C83B60}"/>
                    </a:ext>
                  </a:extLst>
                </p:cNvPr>
                <p:cNvSpPr/>
                <p:nvPr/>
              </p:nvSpPr>
              <p:spPr>
                <a:xfrm>
                  <a:off x="5152713" y="1767129"/>
                  <a:ext cx="1348061" cy="612000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Modality specific Image acquisition</a:t>
                  </a: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BA745F9D-4ADF-326F-293F-DEC8CA4556C8}"/>
                    </a:ext>
                  </a:extLst>
                </p:cNvPr>
                <p:cNvGrpSpPr/>
                <p:nvPr/>
              </p:nvGrpSpPr>
              <p:grpSpPr>
                <a:xfrm>
                  <a:off x="7574119" y="1438363"/>
                  <a:ext cx="1705439" cy="2753190"/>
                  <a:chOff x="6558609" y="1965902"/>
                  <a:chExt cx="1705439" cy="2753190"/>
                </a:xfrm>
              </p:grpSpPr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2E0A0AF3-496C-1FD7-27F7-7536042A8D26}"/>
                      </a:ext>
                    </a:extLst>
                  </p:cNvPr>
                  <p:cNvSpPr/>
                  <p:nvPr/>
                </p:nvSpPr>
                <p:spPr>
                  <a:xfrm>
                    <a:off x="6875982" y="1965902"/>
                    <a:ext cx="1348061" cy="216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Archiving</a:t>
                    </a:r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2D01653D-D4E4-ABDD-1C35-C5062E50F547}"/>
                      </a:ext>
                    </a:extLst>
                  </p:cNvPr>
                  <p:cNvSpPr/>
                  <p:nvPr/>
                </p:nvSpPr>
                <p:spPr>
                  <a:xfrm>
                    <a:off x="6875982" y="2295663"/>
                    <a:ext cx="1378589" cy="612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b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Image archival and manager</a:t>
                    </a:r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6EB32F24-AC1F-6B27-2FA0-BB9EFE0A7D70}"/>
                      </a:ext>
                    </a:extLst>
                  </p:cNvPr>
                  <p:cNvSpPr/>
                  <p:nvPr/>
                </p:nvSpPr>
                <p:spPr>
                  <a:xfrm>
                    <a:off x="6875982" y="3219548"/>
                    <a:ext cx="1378589" cy="44329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b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PACS server (Images repository)</a:t>
                    </a:r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9272B6DB-7E3F-D207-70E1-1BC1B702F868}"/>
                      </a:ext>
                    </a:extLst>
                  </p:cNvPr>
                  <p:cNvSpPr/>
                  <p:nvPr/>
                </p:nvSpPr>
                <p:spPr>
                  <a:xfrm>
                    <a:off x="7065094" y="4395092"/>
                    <a:ext cx="1198470" cy="324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Long term archive</a:t>
                    </a:r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5884BD22-8355-A433-F741-DA53CD0CBB46}"/>
                      </a:ext>
                    </a:extLst>
                  </p:cNvPr>
                  <p:cNvSpPr/>
                  <p:nvPr/>
                </p:nvSpPr>
                <p:spPr>
                  <a:xfrm>
                    <a:off x="7065578" y="4023626"/>
                    <a:ext cx="1198470" cy="324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Short term archive</a:t>
                    </a:r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40323DEE-717C-9A09-C133-4CA81749123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25768" y="3835359"/>
                    <a:ext cx="1476000" cy="2103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</p:grp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90D33EA-6142-1062-E51F-78F4089359B1}"/>
                    </a:ext>
                  </a:extLst>
                </p:cNvPr>
                <p:cNvSpPr/>
                <p:nvPr/>
              </p:nvSpPr>
              <p:spPr>
                <a:xfrm>
                  <a:off x="6487763" y="2726938"/>
                  <a:ext cx="612000" cy="18199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MPPS**</a:t>
                  </a:r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B37BCD22-4C83-593C-F199-CEBFA777DEA2}"/>
                    </a:ext>
                  </a:extLst>
                </p:cNvPr>
                <p:cNvSpPr/>
                <p:nvPr/>
              </p:nvSpPr>
              <p:spPr>
                <a:xfrm>
                  <a:off x="9327746" y="1785383"/>
                  <a:ext cx="612000" cy="18199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DICOM</a:t>
                  </a:r>
                </a:p>
              </p:txBody>
            </p:sp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4C4D36C-4B83-6BB7-3474-56313AC9E205}"/>
                  </a:ext>
                </a:extLst>
              </p:cNvPr>
              <p:cNvSpPr/>
              <p:nvPr/>
            </p:nvSpPr>
            <p:spPr>
              <a:xfrm>
                <a:off x="10311546" y="2334243"/>
                <a:ext cx="1486668" cy="332219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Examination (annotation)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900" i="1">
                    <a:solidFill>
                      <a:srgbClr val="000048"/>
                    </a:solidFill>
                    <a:latin typeface="Arial" panose="020B0604020202020204"/>
                  </a:rPr>
                  <a:t>Radiology transcription</a:t>
                </a:r>
                <a:endPara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Report generation</a:t>
                </a:r>
              </a:p>
            </p:txBody>
          </p:sp>
          <p:cxnSp>
            <p:nvCxnSpPr>
              <p:cNvPr id="114" name="Connector: Elbow 113">
                <a:extLst>
                  <a:ext uri="{FF2B5EF4-FFF2-40B4-BE49-F238E27FC236}">
                    <a16:creationId xmlns:a16="http://schemas.microsoft.com/office/drawing/2014/main" id="{B3F15ACF-EEB1-AA70-39E8-48EA3BBAA8F1}"/>
                  </a:ext>
                </a:extLst>
              </p:cNvPr>
              <p:cNvCxnSpPr>
                <a:cxnSpLocks/>
                <a:stCxn id="145" idx="3"/>
                <a:endCxn id="98" idx="1"/>
              </p:cNvCxnSpPr>
              <p:nvPr/>
            </p:nvCxnSpPr>
            <p:spPr>
              <a:xfrm>
                <a:off x="9743352" y="2913288"/>
                <a:ext cx="567215" cy="1922242"/>
              </a:xfrm>
              <a:prstGeom prst="bentConnector3">
                <a:avLst>
                  <a:gd name="adj1" fmla="val 50000"/>
                </a:avLst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or: Elbow 114">
                <a:extLst>
                  <a:ext uri="{FF2B5EF4-FFF2-40B4-BE49-F238E27FC236}">
                    <a16:creationId xmlns:a16="http://schemas.microsoft.com/office/drawing/2014/main" id="{57F46D06-5394-1B50-E080-424FB2CAF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50144" y="3073237"/>
                <a:ext cx="540000" cy="2376000"/>
              </a:xfrm>
              <a:prstGeom prst="bentConnector3">
                <a:avLst>
                  <a:gd name="adj1" fmla="val 29071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45A059E-B317-BDAE-7B8A-38FFA2BE41AA}"/>
                  </a:ext>
                </a:extLst>
              </p:cNvPr>
              <p:cNvSpPr/>
              <p:nvPr/>
            </p:nvSpPr>
            <p:spPr>
              <a:xfrm>
                <a:off x="3547990" y="1765098"/>
                <a:ext cx="867865" cy="61200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Modality equipment</a:t>
                </a: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89BA503-9E14-A0A2-ADAD-5F878AB261B9}"/>
                  </a:ext>
                </a:extLst>
              </p:cNvPr>
              <p:cNvSpPr/>
              <p:nvPr/>
            </p:nvSpPr>
            <p:spPr>
              <a:xfrm>
                <a:off x="251949" y="1438447"/>
                <a:ext cx="2884955" cy="25060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srgbClr val="000048"/>
                    </a:solidFill>
                    <a:latin typeface="Arial" panose="020B0604020202020204"/>
                  </a:rPr>
                  <a:t>EH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  System (Order filling)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77E5409-E39F-9C6B-1DF3-EFDD3339AC02}"/>
                  </a:ext>
                </a:extLst>
              </p:cNvPr>
              <p:cNvSpPr/>
              <p:nvPr/>
            </p:nvSpPr>
            <p:spPr>
              <a:xfrm>
                <a:off x="8327325" y="3177826"/>
                <a:ext cx="1650639" cy="293672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numCol="1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On-premise server/Distributed server/Web based 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256938F-2B83-EA42-AED0-A6780E9B7E23}"/>
                  </a:ext>
                </a:extLst>
              </p:cNvPr>
              <p:cNvSpPr/>
              <p:nvPr/>
            </p:nvSpPr>
            <p:spPr>
              <a:xfrm>
                <a:off x="5626794" y="2607288"/>
                <a:ext cx="1348061" cy="61200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Imaging station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165A2836-119D-C91B-C394-3013DFAD36FE}"/>
                  </a:ext>
                </a:extLst>
              </p:cNvPr>
              <p:cNvCxnSpPr>
                <a:stCxn id="139" idx="2"/>
                <a:endCxn id="119" idx="0"/>
              </p:cNvCxnSpPr>
              <p:nvPr/>
            </p:nvCxnSpPr>
            <p:spPr>
              <a:xfrm>
                <a:off x="6300015" y="2378760"/>
                <a:ext cx="810" cy="2285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nector: Elbow 120">
                <a:extLst>
                  <a:ext uri="{FF2B5EF4-FFF2-40B4-BE49-F238E27FC236}">
                    <a16:creationId xmlns:a16="http://schemas.microsoft.com/office/drawing/2014/main" id="{CE4C5BCE-9D69-C646-B9F4-473EA978D68C}"/>
                  </a:ext>
                </a:extLst>
              </p:cNvPr>
              <p:cNvCxnSpPr>
                <a:endCxn id="144" idx="1"/>
              </p:cNvCxnSpPr>
              <p:nvPr/>
            </p:nvCxnSpPr>
            <p:spPr>
              <a:xfrm flipV="1">
                <a:off x="6974855" y="2073755"/>
                <a:ext cx="1389908" cy="839533"/>
              </a:xfrm>
              <a:prstGeom prst="bentConnector3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A96C7AE1-A3DA-E663-C88A-F2A3BE9800CB}"/>
                  </a:ext>
                </a:extLst>
              </p:cNvPr>
              <p:cNvSpPr/>
              <p:nvPr/>
            </p:nvSpPr>
            <p:spPr>
              <a:xfrm>
                <a:off x="4437447" y="1880171"/>
                <a:ext cx="648000" cy="1323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DICOM MWL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E4B4AA17-68CD-AEF1-C2D7-7C372169179F}"/>
                  </a:ext>
                </a:extLst>
              </p:cNvPr>
              <p:cNvSpPr/>
              <p:nvPr/>
            </p:nvSpPr>
            <p:spPr>
              <a:xfrm>
                <a:off x="3184999" y="1742075"/>
                <a:ext cx="348501" cy="320244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HL7 OMI*</a:t>
                </a:r>
              </a:p>
            </p:txBody>
          </p:sp>
          <p:cxnSp>
            <p:nvCxnSpPr>
              <p:cNvPr id="124" name="Connector: Elbow 123">
                <a:extLst>
                  <a:ext uri="{FF2B5EF4-FFF2-40B4-BE49-F238E27FC236}">
                    <a16:creationId xmlns:a16="http://schemas.microsoft.com/office/drawing/2014/main" id="{C3028014-67DB-628F-AE59-CAD346181D65}"/>
                  </a:ext>
                </a:extLst>
              </p:cNvPr>
              <p:cNvCxnSpPr>
                <a:stCxn id="116" idx="3"/>
                <a:endCxn id="139" idx="1"/>
              </p:cNvCxnSpPr>
              <p:nvPr/>
            </p:nvCxnSpPr>
            <p:spPr>
              <a:xfrm>
                <a:off x="4415855" y="2071098"/>
                <a:ext cx="1210129" cy="1662"/>
              </a:xfrm>
              <a:prstGeom prst="bentConnector3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38A3080-D26F-96DA-B0C0-6C580234D7BC}"/>
                  </a:ext>
                </a:extLst>
              </p:cNvPr>
              <p:cNvSpPr/>
              <p:nvPr/>
            </p:nvSpPr>
            <p:spPr>
              <a:xfrm>
                <a:off x="6232195" y="2397646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DICOM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284CD0B-36ED-177E-A349-5FF585A211DF}"/>
                  </a:ext>
                </a:extLst>
              </p:cNvPr>
              <p:cNvSpPr/>
              <p:nvPr/>
            </p:nvSpPr>
            <p:spPr>
              <a:xfrm>
                <a:off x="3150641" y="2114816"/>
                <a:ext cx="411085" cy="230232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HL7 ORI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112FB7E-10C8-5128-4380-1CD3103C1293}"/>
                  </a:ext>
                </a:extLst>
              </p:cNvPr>
              <p:cNvSpPr/>
              <p:nvPr/>
            </p:nvSpPr>
            <p:spPr>
              <a:xfrm>
                <a:off x="1471084" y="1815793"/>
                <a:ext cx="411085" cy="24161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HL7 ORM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226CD672-9AF7-1129-C409-3DE4188DE72E}"/>
                  </a:ext>
                </a:extLst>
              </p:cNvPr>
              <p:cNvCxnSpPr>
                <a:stCxn id="103" idx="3"/>
                <a:endCxn id="116" idx="1"/>
              </p:cNvCxnSpPr>
              <p:nvPr/>
            </p:nvCxnSpPr>
            <p:spPr>
              <a:xfrm flipV="1">
                <a:off x="3136905" y="2071098"/>
                <a:ext cx="411085" cy="193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5177971-37EC-8248-807C-E08B5D22E721}"/>
                  </a:ext>
                </a:extLst>
              </p:cNvPr>
              <p:cNvSpPr/>
              <p:nvPr/>
            </p:nvSpPr>
            <p:spPr>
              <a:xfrm>
                <a:off x="9308238" y="5140738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DICOM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4218EC4-03BA-2CE1-6CC5-8335DDFF5D0B}"/>
                  </a:ext>
                </a:extLst>
              </p:cNvPr>
              <p:cNvSpPr/>
              <p:nvPr/>
            </p:nvSpPr>
            <p:spPr>
              <a:xfrm>
                <a:off x="9977965" y="4428242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DICOM</a:t>
                </a: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C6AD2D62-D9F9-2FC1-29FE-FF947705EEEF}"/>
                  </a:ext>
                </a:extLst>
              </p:cNvPr>
              <p:cNvSpPr/>
              <p:nvPr/>
            </p:nvSpPr>
            <p:spPr>
              <a:xfrm rot="16200000">
                <a:off x="11714697" y="2832566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HL7 ORU</a:t>
                </a:r>
              </a:p>
            </p:txBody>
          </p: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DE62340B-5B60-6B2F-5FF3-AE500673C8E3}"/>
                </a:ext>
              </a:extLst>
            </p:cNvPr>
            <p:cNvCxnSpPr>
              <a:cxnSpLocks/>
            </p:cNvCxnSpPr>
            <p:nvPr/>
          </p:nvCxnSpPr>
          <p:spPr>
            <a:xfrm>
              <a:off x="1532724" y="2140366"/>
              <a:ext cx="349445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DE017D4-FBB2-411A-6F31-4A978F47025C}"/>
                </a:ext>
              </a:extLst>
            </p:cNvPr>
            <p:cNvSpPr/>
            <p:nvPr/>
          </p:nvSpPr>
          <p:spPr>
            <a:xfrm>
              <a:off x="5625983" y="3286733"/>
              <a:ext cx="1348061" cy="208048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Image viewer</a:t>
              </a:r>
            </a:p>
          </p:txBody>
        </p: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C13A03AD-FE5C-24D4-E98E-E4C45F24039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743353" y="1967006"/>
              <a:ext cx="622233" cy="861612"/>
            </a:xfrm>
            <a:prstGeom prst="bentConnector3">
              <a:avLst>
                <a:gd name="adj1" fmla="val 50000"/>
              </a:avLst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B9895B3-0CF3-FF92-ED8E-2BE7D1A24352}"/>
              </a:ext>
            </a:extLst>
          </p:cNvPr>
          <p:cNvGrpSpPr/>
          <p:nvPr/>
        </p:nvGrpSpPr>
        <p:grpSpPr>
          <a:xfrm>
            <a:off x="218856" y="5511374"/>
            <a:ext cx="11749160" cy="568416"/>
            <a:chOff x="153867" y="5665788"/>
            <a:chExt cx="11749160" cy="56841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4F32E78-7B4B-0206-C129-50052B48CA8E}"/>
                </a:ext>
              </a:extLst>
            </p:cNvPr>
            <p:cNvGrpSpPr/>
            <p:nvPr/>
          </p:nvGrpSpPr>
          <p:grpSpPr>
            <a:xfrm>
              <a:off x="153867" y="5665788"/>
              <a:ext cx="11749160" cy="568416"/>
              <a:chOff x="153867" y="5665788"/>
              <a:chExt cx="11749160" cy="56841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9149E3-7576-3CF3-4DA8-1006A6D11250}"/>
                  </a:ext>
                </a:extLst>
              </p:cNvPr>
              <p:cNvSpPr/>
              <p:nvPr/>
            </p:nvSpPr>
            <p:spPr>
              <a:xfrm>
                <a:off x="153867" y="5665788"/>
                <a:ext cx="11579358" cy="56841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50" b="0" i="1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64E485-3D1D-2B76-B2EF-7726706D9B07}"/>
                  </a:ext>
                </a:extLst>
              </p:cNvPr>
              <p:cNvSpPr txBox="1"/>
              <p:nvPr/>
            </p:nvSpPr>
            <p:spPr>
              <a:xfrm>
                <a:off x="582193" y="5870867"/>
                <a:ext cx="851558" cy="254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Front office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44D2960-3E46-DF1D-D6A2-305B3B34903A}"/>
                  </a:ext>
                </a:extLst>
              </p:cNvPr>
              <p:cNvGrpSpPr/>
              <p:nvPr/>
            </p:nvGrpSpPr>
            <p:grpSpPr>
              <a:xfrm>
                <a:off x="5626367" y="5750203"/>
                <a:ext cx="2353043" cy="360000"/>
                <a:chOff x="5626367" y="5750203"/>
                <a:chExt cx="2353043" cy="360000"/>
              </a:xfrm>
            </p:grpSpPr>
            <p:pic>
              <p:nvPicPr>
                <p:cNvPr id="63" name="Graphic 62" descr="Doctor female with solid fill">
                  <a:extLst>
                    <a:ext uri="{FF2B5EF4-FFF2-40B4-BE49-F238E27FC236}">
                      <a16:creationId xmlns:a16="http://schemas.microsoft.com/office/drawing/2014/main" id="{86F1BBA4-B7AD-7FDD-99C2-0DEB7326FC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6367" y="5750203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64" name="Graphic 63" descr="Male profile with solid fill">
                  <a:extLst>
                    <a:ext uri="{FF2B5EF4-FFF2-40B4-BE49-F238E27FC236}">
                      <a16:creationId xmlns:a16="http://schemas.microsoft.com/office/drawing/2014/main" id="{CE73042C-1401-EB3D-F199-AAF008633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26367" y="5750203"/>
                  <a:ext cx="360000" cy="360000"/>
                </a:xfrm>
                <a:prstGeom prst="rect">
                  <a:avLst/>
                </a:prstGeom>
              </p:spPr>
            </p:pic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B474554-6C85-6111-A5AF-6B87EE48426C}"/>
                    </a:ext>
                  </a:extLst>
                </p:cNvPr>
                <p:cNvSpPr txBox="1"/>
                <p:nvPr/>
              </p:nvSpPr>
              <p:spPr>
                <a:xfrm>
                  <a:off x="6498097" y="5765514"/>
                  <a:ext cx="1481313" cy="2860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noAutofit/>
                </a:bodyPr>
                <a:lstStyle/>
                <a:p>
                  <a:pPr>
                    <a:defRPr/>
                  </a:pPr>
                  <a:r>
                    <a:rPr lang="en-US" sz="1100" i="1">
                      <a:solidFill>
                        <a:srgbClr val="000048"/>
                      </a:solidFill>
                      <a:latin typeface="Arial" panose="020B0604020202020204"/>
                    </a:rPr>
                    <a:t>Radiology technician </a:t>
                  </a: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&amp;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Radiologist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78F11E6-6889-6243-AA74-FDD7C26113B3}"/>
                  </a:ext>
                </a:extLst>
              </p:cNvPr>
              <p:cNvGrpSpPr/>
              <p:nvPr/>
            </p:nvGrpSpPr>
            <p:grpSpPr>
              <a:xfrm>
                <a:off x="2088953" y="5750821"/>
                <a:ext cx="1360064" cy="371703"/>
                <a:chOff x="2088953" y="5750821"/>
                <a:chExt cx="1360064" cy="371703"/>
              </a:xfrm>
            </p:grpSpPr>
            <p:pic>
              <p:nvPicPr>
                <p:cNvPr id="59" name="Graphic 58" descr="Male profile with solid fill">
                  <a:extLst>
                    <a:ext uri="{FF2B5EF4-FFF2-40B4-BE49-F238E27FC236}">
                      <a16:creationId xmlns:a16="http://schemas.microsoft.com/office/drawing/2014/main" id="{545876A5-014D-090E-EF87-BC77AA1F82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8953" y="5750821"/>
                  <a:ext cx="360000" cy="360000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68047322-136D-4D50-CC9F-385826A74E83}"/>
                    </a:ext>
                  </a:extLst>
                </p:cNvPr>
                <p:cNvSpPr txBox="1"/>
                <p:nvPr/>
              </p:nvSpPr>
              <p:spPr>
                <a:xfrm>
                  <a:off x="2597459" y="5775371"/>
                  <a:ext cx="851558" cy="3471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Radiology technician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8ACCA1D-156D-E23F-DB34-E586D5E276C5}"/>
                  </a:ext>
                </a:extLst>
              </p:cNvPr>
              <p:cNvGrpSpPr/>
              <p:nvPr/>
            </p:nvGrpSpPr>
            <p:grpSpPr>
              <a:xfrm>
                <a:off x="9197939" y="5690867"/>
                <a:ext cx="2705088" cy="374148"/>
                <a:chOff x="9197939" y="5690867"/>
                <a:chExt cx="2705088" cy="374148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DB5631D6-BFC6-AB42-D116-B204B06FC250}"/>
                    </a:ext>
                  </a:extLst>
                </p:cNvPr>
                <p:cNvGrpSpPr/>
                <p:nvPr/>
              </p:nvGrpSpPr>
              <p:grpSpPr>
                <a:xfrm>
                  <a:off x="9197939" y="5690867"/>
                  <a:ext cx="2705088" cy="360000"/>
                  <a:chOff x="9197939" y="5690867"/>
                  <a:chExt cx="2705088" cy="360000"/>
                </a:xfrm>
              </p:grpSpPr>
              <p:pic>
                <p:nvPicPr>
                  <p:cNvPr id="44" name="Graphic 43" descr="Doctor female with solid fill">
                    <a:extLst>
                      <a:ext uri="{FF2B5EF4-FFF2-40B4-BE49-F238E27FC236}">
                        <a16:creationId xmlns:a16="http://schemas.microsoft.com/office/drawing/2014/main" id="{BA3B2A64-6BA1-AA9A-6054-8B17E39AA5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197939" y="5690867"/>
                    <a:ext cx="360000" cy="360000"/>
                  </a:xfrm>
                  <a:prstGeom prst="rect">
                    <a:avLst/>
                  </a:prstGeom>
                </p:spPr>
              </p:pic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1D085581-EF3B-5832-880F-3B95408FA09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4776" y="5762883"/>
                    <a:ext cx="1648251" cy="19895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Physician, Radiology technician &amp; Patient</a:t>
                    </a:r>
                  </a:p>
                </p:txBody>
              </p:sp>
            </p:grpSp>
            <p:pic>
              <p:nvPicPr>
                <p:cNvPr id="42" name="Graphic 41" descr="Sling with solid fill">
                  <a:extLst>
                    <a:ext uri="{FF2B5EF4-FFF2-40B4-BE49-F238E27FC236}">
                      <a16:creationId xmlns:a16="http://schemas.microsoft.com/office/drawing/2014/main" id="{DE9A6473-EE57-4939-43D8-6D479E913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61229" y="5705015"/>
                  <a:ext cx="360000" cy="3600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3" name="Graphic 152" descr="Office worker male with solid fill">
              <a:extLst>
                <a:ext uri="{FF2B5EF4-FFF2-40B4-BE49-F238E27FC236}">
                  <a16:creationId xmlns:a16="http://schemas.microsoft.com/office/drawing/2014/main" id="{502DC8C6-116C-B647-0485-7C2AF1710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7990" y="5747117"/>
              <a:ext cx="360000" cy="3600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EFCC6D-1864-6D73-5D40-336AA4313E6C}"/>
              </a:ext>
            </a:extLst>
          </p:cNvPr>
          <p:cNvSpPr/>
          <p:nvPr/>
        </p:nvSpPr>
        <p:spPr>
          <a:xfrm>
            <a:off x="10230873" y="2704804"/>
            <a:ext cx="1527080" cy="804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Advanced visualization</a:t>
            </a:r>
            <a:r>
              <a:rPr kumimoji="0" lang="en-US" sz="900" b="0" i="1" u="none" strike="noStrike" kern="1200" cap="none" spc="0" normalizeH="0" baseline="3000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9A17D-F762-5869-A854-A569FEAAA02E}"/>
              </a:ext>
            </a:extLst>
          </p:cNvPr>
          <p:cNvSpPr/>
          <p:nvPr/>
        </p:nvSpPr>
        <p:spPr>
          <a:xfrm>
            <a:off x="1816544" y="6241556"/>
            <a:ext cx="8781417" cy="4109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95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</a:rPr>
              <a:t>* HL7 OMI will be having Imaging Procedure Control (IPC) segment that’ll have procedure specific information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95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</a:rPr>
              <a:t>** MPPS contains performed procedure step rela­tionship and information, image acquisition results, billing and material management codes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950" i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</a:rPr>
              <a:t># Advanced visualization helps  to enhance quality, quantify imaging information, enable 3-D construction, embeds AI, automated workflows (email communication), clinical decision tools, follow-ups </a:t>
            </a:r>
            <a:endParaRPr kumimoji="0" lang="en-US" sz="950" b="0" i="1" u="none" strike="noStrike" kern="120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Graphic 8" descr="Male profile with solid fill">
            <a:extLst>
              <a:ext uri="{FF2B5EF4-FFF2-40B4-BE49-F238E27FC236}">
                <a16:creationId xmlns:a16="http://schemas.microsoft.com/office/drawing/2014/main" id="{190790E1-AED1-25A0-D173-6EAC05EB1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188" y="5543159"/>
            <a:ext cx="360000" cy="36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D340C4-5214-27F4-138F-082F751D165D}"/>
              </a:ext>
            </a:extLst>
          </p:cNvPr>
          <p:cNvSpPr/>
          <p:nvPr/>
        </p:nvSpPr>
        <p:spPr>
          <a:xfrm>
            <a:off x="5467816" y="3298931"/>
            <a:ext cx="1527080" cy="804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Advanced visualization</a:t>
            </a:r>
            <a:r>
              <a:rPr kumimoji="0" lang="en-US" sz="900" b="0" i="1" u="none" strike="noStrike" kern="1200" cap="none" spc="0" normalizeH="0" baseline="3000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4885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3C7CB-E565-44B5-BBAF-7E8AC932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of PACS Systems With a User Persona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D4B2E-57A0-4F6E-AD54-5EDC30C37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9348-1150-4DAB-B52C-B03397601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5260FE-99A9-1856-E343-27AD941B4DE8}"/>
              </a:ext>
            </a:extLst>
          </p:cNvPr>
          <p:cNvSpPr/>
          <p:nvPr/>
        </p:nvSpPr>
        <p:spPr>
          <a:xfrm>
            <a:off x="308225" y="1523999"/>
            <a:ext cx="11583735" cy="316800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50" b="0" i="1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7B92D0-F6C2-C9DF-F5DC-4B03B7B04E37}"/>
              </a:ext>
            </a:extLst>
          </p:cNvPr>
          <p:cNvSpPr txBox="1"/>
          <p:nvPr/>
        </p:nvSpPr>
        <p:spPr>
          <a:xfrm>
            <a:off x="9404585" y="1622106"/>
            <a:ext cx="2455085" cy="3049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Imaging center/ Hospital/ Urgent care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70E2A1-1E90-4EF6-097A-32EB850DBE00}"/>
              </a:ext>
            </a:extLst>
          </p:cNvPr>
          <p:cNvGrpSpPr/>
          <p:nvPr/>
        </p:nvGrpSpPr>
        <p:grpSpPr>
          <a:xfrm>
            <a:off x="371686" y="1551958"/>
            <a:ext cx="11561872" cy="3023161"/>
            <a:chOff x="371686" y="1551958"/>
            <a:chExt cx="11561872" cy="3023161"/>
          </a:xfrm>
        </p:grpSpPr>
        <p:pic>
          <p:nvPicPr>
            <p:cNvPr id="37" name="Graphic 36" descr="Medical with solid fill">
              <a:extLst>
                <a:ext uri="{FF2B5EF4-FFF2-40B4-BE49-F238E27FC236}">
                  <a16:creationId xmlns:a16="http://schemas.microsoft.com/office/drawing/2014/main" id="{2DAD4D4E-FC36-6674-E205-DD413381F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48295" y="1551958"/>
              <a:ext cx="324000" cy="3240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AC41373-1BC3-D7F5-443E-DD466FB7F84E}"/>
                </a:ext>
              </a:extLst>
            </p:cNvPr>
            <p:cNvSpPr/>
            <p:nvPr/>
          </p:nvSpPr>
          <p:spPr>
            <a:xfrm>
              <a:off x="457198" y="3444609"/>
              <a:ext cx="11282362" cy="1130510"/>
            </a:xfrm>
            <a:prstGeom prst="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F7C8CB-4237-D6E9-9634-305B1F9CB654}"/>
                </a:ext>
              </a:extLst>
            </p:cNvPr>
            <p:cNvSpPr/>
            <p:nvPr/>
          </p:nvSpPr>
          <p:spPr>
            <a:xfrm>
              <a:off x="452440" y="3448984"/>
              <a:ext cx="11287120" cy="7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73C6283-6B75-3E73-51C4-6F68AA811182}"/>
                </a:ext>
              </a:extLst>
            </p:cNvPr>
            <p:cNvGrpSpPr/>
            <p:nvPr/>
          </p:nvGrpSpPr>
          <p:grpSpPr>
            <a:xfrm>
              <a:off x="10274280" y="2349980"/>
              <a:ext cx="1659278" cy="1941341"/>
              <a:chOff x="10138812" y="2349980"/>
              <a:chExt cx="1659278" cy="194134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6D8613A-C1F8-813B-5A28-414C17F0A38F}"/>
                  </a:ext>
                </a:extLst>
              </p:cNvPr>
              <p:cNvGrpSpPr/>
              <p:nvPr/>
            </p:nvGrpSpPr>
            <p:grpSpPr>
              <a:xfrm>
                <a:off x="10138812" y="2349980"/>
                <a:ext cx="1659278" cy="1941341"/>
                <a:chOff x="9802488" y="2417319"/>
                <a:chExt cx="1659278" cy="194134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A0CC0C7-EBAE-91E8-EC34-41B5ADDBA3A1}"/>
                    </a:ext>
                  </a:extLst>
                </p:cNvPr>
                <p:cNvSpPr/>
                <p:nvPr/>
              </p:nvSpPr>
              <p:spPr>
                <a:xfrm>
                  <a:off x="9802488" y="2417319"/>
                  <a:ext cx="1659278" cy="57600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/>
                <a:lstStyle/>
                <a:p>
                  <a:pPr marL="171450" marR="0" lvl="0" indent="-17145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Report analysis from  EHR/EMR systems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D085581-EF3B-5832-880F-3B95408FA095}"/>
                    </a:ext>
                  </a:extLst>
                </p:cNvPr>
                <p:cNvSpPr txBox="1"/>
                <p:nvPr/>
              </p:nvSpPr>
              <p:spPr>
                <a:xfrm>
                  <a:off x="10280248" y="4176474"/>
                  <a:ext cx="851558" cy="10844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b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Patient</a:t>
                  </a:r>
                </a:p>
              </p:txBody>
            </p:sp>
            <p:pic>
              <p:nvPicPr>
                <p:cNvPr id="42" name="Graphic 41" descr="Sling with solid fill">
                  <a:extLst>
                    <a:ext uri="{FF2B5EF4-FFF2-40B4-BE49-F238E27FC236}">
                      <a16:creationId xmlns:a16="http://schemas.microsoft.com/office/drawing/2014/main" id="{DE9A6473-EE57-4939-43D8-6D479E9134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8956" y="3998660"/>
                  <a:ext cx="360000" cy="360000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10E32E-D328-6FB8-02F9-46987276257F}"/>
                    </a:ext>
                  </a:extLst>
                </p:cNvPr>
                <p:cNvSpPr txBox="1"/>
                <p:nvPr/>
              </p:nvSpPr>
              <p:spPr>
                <a:xfrm>
                  <a:off x="10280248" y="3717096"/>
                  <a:ext cx="851558" cy="2546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Physician</a:t>
                  </a:r>
                </a:p>
              </p:txBody>
            </p:sp>
            <p:pic>
              <p:nvPicPr>
                <p:cNvPr id="21" name="Graphic 20" descr="Doctor female with solid fill">
                  <a:extLst>
                    <a:ext uri="{FF2B5EF4-FFF2-40B4-BE49-F238E27FC236}">
                      <a16:creationId xmlns:a16="http://schemas.microsoft.com/office/drawing/2014/main" id="{0B7A6329-0227-E486-FD60-81D17D0AA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48956" y="3604213"/>
                  <a:ext cx="360000" cy="360000"/>
                </a:xfrm>
                <a:prstGeom prst="rect">
                  <a:avLst/>
                </a:prstGeom>
              </p:spPr>
            </p:pic>
          </p:grp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C0F9A18-02B8-8D0B-B72C-FAA7421C6686}"/>
                  </a:ext>
                </a:extLst>
              </p:cNvPr>
              <p:cNvCxnSpPr/>
              <p:nvPr/>
            </p:nvCxnSpPr>
            <p:spPr>
              <a:xfrm>
                <a:off x="10939218" y="3120609"/>
                <a:ext cx="0" cy="3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F094E9B-A85D-E03F-F77E-DF4E294EB740}"/>
                </a:ext>
              </a:extLst>
            </p:cNvPr>
            <p:cNvGrpSpPr/>
            <p:nvPr/>
          </p:nvGrpSpPr>
          <p:grpSpPr>
            <a:xfrm>
              <a:off x="1998133" y="2390326"/>
              <a:ext cx="1924804" cy="1694206"/>
              <a:chOff x="457198" y="2390326"/>
              <a:chExt cx="1924804" cy="169420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A8C3E7C-3777-DB14-8A01-4FB4307DC133}"/>
                  </a:ext>
                </a:extLst>
              </p:cNvPr>
              <p:cNvSpPr/>
              <p:nvPr/>
            </p:nvSpPr>
            <p:spPr>
              <a:xfrm>
                <a:off x="457198" y="2390326"/>
                <a:ext cx="1659278" cy="57600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92075" marR="0" lvl="0" indent="-92075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Diagnostic o</a:t>
                </a:r>
                <a:r>
                  <a:rPr lang="en-US" sz="1050">
                    <a:solidFill>
                      <a:srgbClr val="000048"/>
                    </a:solidFill>
                    <a:latin typeface="Arial" panose="020B0604020202020204"/>
                  </a:rPr>
                  <a:t>rder entry to EHR</a:t>
                </a: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664E485-3D1D-2B76-B2EF-7726706D9B07}"/>
                  </a:ext>
                </a:extLst>
              </p:cNvPr>
              <p:cNvSpPr txBox="1"/>
              <p:nvPr/>
            </p:nvSpPr>
            <p:spPr>
              <a:xfrm>
                <a:off x="1026082" y="3745114"/>
                <a:ext cx="1355920" cy="210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Specialist/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00" i="1">
                    <a:solidFill>
                      <a:srgbClr val="000048"/>
                    </a:solidFill>
                    <a:latin typeface="Arial" panose="020B0604020202020204"/>
                  </a:rPr>
                  <a:t>Referring </a:t>
                </a: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Physician</a:t>
                </a:r>
              </a:p>
            </p:txBody>
          </p:sp>
          <p:pic>
            <p:nvPicPr>
              <p:cNvPr id="44" name="Graphic 43" descr="Doctor female with solid fill">
                <a:extLst>
                  <a:ext uri="{FF2B5EF4-FFF2-40B4-BE49-F238E27FC236}">
                    <a16:creationId xmlns:a16="http://schemas.microsoft.com/office/drawing/2014/main" id="{BA3B2A64-6BA1-AA9A-6054-8B17E39AA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8740" y="3724532"/>
                <a:ext cx="360000" cy="360000"/>
              </a:xfrm>
              <a:prstGeom prst="rect">
                <a:avLst/>
              </a:prstGeom>
            </p:spPr>
          </p:pic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F1F77E0-3C94-9D4C-9F69-181757BB11BC}"/>
                  </a:ext>
                </a:extLst>
              </p:cNvPr>
              <p:cNvCxnSpPr/>
              <p:nvPr/>
            </p:nvCxnSpPr>
            <p:spPr>
              <a:xfrm>
                <a:off x="1286837" y="3107999"/>
                <a:ext cx="0" cy="3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517C1FF1-F650-9CF6-478E-44A6B61B96CD}"/>
                  </a:ext>
                </a:extLst>
              </p:cNvPr>
              <p:cNvSpPr/>
              <p:nvPr/>
            </p:nvSpPr>
            <p:spPr>
              <a:xfrm rot="5400000">
                <a:off x="2110582" y="3411454"/>
                <a:ext cx="241241" cy="10767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37B6E80-E361-C111-991A-740CBD2FD781}"/>
                </a:ext>
              </a:extLst>
            </p:cNvPr>
            <p:cNvGrpSpPr/>
            <p:nvPr/>
          </p:nvGrpSpPr>
          <p:grpSpPr>
            <a:xfrm>
              <a:off x="3840069" y="2411589"/>
              <a:ext cx="2056363" cy="1680472"/>
              <a:chOff x="2849467" y="2411589"/>
              <a:chExt cx="2056363" cy="1680472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9895FA-6D9B-6543-C3A8-53B9D103F9B6}"/>
                  </a:ext>
                </a:extLst>
              </p:cNvPr>
              <p:cNvGrpSpPr/>
              <p:nvPr/>
            </p:nvGrpSpPr>
            <p:grpSpPr>
              <a:xfrm>
                <a:off x="2849467" y="2411589"/>
                <a:ext cx="1945812" cy="1680472"/>
                <a:chOff x="2409202" y="2411589"/>
                <a:chExt cx="1945812" cy="1680472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05D407F-CDD6-C421-3920-3DA1B2D7F4A0}"/>
                    </a:ext>
                  </a:extLst>
                </p:cNvPr>
                <p:cNvSpPr/>
                <p:nvPr/>
              </p:nvSpPr>
              <p:spPr>
                <a:xfrm>
                  <a:off x="2409202" y="2411589"/>
                  <a:ext cx="1909114" cy="57600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/>
                <a:lstStyle/>
                <a:p>
                  <a:pPr marL="92075" marR="0" lvl="0" indent="-92075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Order examination &amp; filling</a:t>
                  </a:r>
                </a:p>
                <a:p>
                  <a:pPr marL="92075" marR="0" lvl="0" indent="-92075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Order scheduling</a:t>
                  </a:r>
                </a:p>
                <a:p>
                  <a:pPr marL="92075" marR="0" lvl="0" indent="-92075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US" sz="1050">
                      <a:solidFill>
                        <a:srgbClr val="000048"/>
                      </a:solidFill>
                      <a:latin typeface="Arial" panose="020B0604020202020204"/>
                    </a:rPr>
                    <a:t>Generating requisition</a:t>
                  </a: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92075" marR="0" lvl="0" indent="-92075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pic>
              <p:nvPicPr>
                <p:cNvPr id="13" name="Graphic 12" descr="Male profile with solid fill">
                  <a:extLst>
                    <a:ext uri="{FF2B5EF4-FFF2-40B4-BE49-F238E27FC236}">
                      <a16:creationId xmlns:a16="http://schemas.microsoft.com/office/drawing/2014/main" id="{2D730C3D-F6D3-1E92-511F-DA29015B57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6511" y="3732061"/>
                  <a:ext cx="360000" cy="360000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B1A9C13-41AE-C2C1-5AA8-33B2C7AAC7CC}"/>
                    </a:ext>
                  </a:extLst>
                </p:cNvPr>
                <p:cNvSpPr txBox="1"/>
                <p:nvPr/>
              </p:nvSpPr>
              <p:spPr>
                <a:xfrm>
                  <a:off x="2993581" y="3837415"/>
                  <a:ext cx="1361433" cy="178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Radiology technician</a:t>
                  </a:r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0F0FFD2-D957-FACC-8DBA-982CD8E51B3D}"/>
                    </a:ext>
                  </a:extLst>
                </p:cNvPr>
                <p:cNvCxnSpPr/>
                <p:nvPr/>
              </p:nvCxnSpPr>
              <p:spPr>
                <a:xfrm>
                  <a:off x="3175569" y="3105000"/>
                  <a:ext cx="0" cy="32400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CDBEBAD5-CB72-C28E-3C07-921A330E6CFE}"/>
                  </a:ext>
                </a:extLst>
              </p:cNvPr>
              <p:cNvSpPr/>
              <p:nvPr/>
            </p:nvSpPr>
            <p:spPr>
              <a:xfrm rot="5400000">
                <a:off x="4731370" y="3429754"/>
                <a:ext cx="241241" cy="10767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DAFF58B-B543-79D8-BFE7-AD4098871D85}"/>
                </a:ext>
              </a:extLst>
            </p:cNvPr>
            <p:cNvGrpSpPr/>
            <p:nvPr/>
          </p:nvGrpSpPr>
          <p:grpSpPr>
            <a:xfrm>
              <a:off x="5852370" y="2417851"/>
              <a:ext cx="2176748" cy="2013618"/>
              <a:chOff x="5141167" y="2417851"/>
              <a:chExt cx="2176748" cy="201361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4E78DC5-ABE4-FF39-9557-953A972C4B26}"/>
                  </a:ext>
                </a:extLst>
              </p:cNvPr>
              <p:cNvSpPr/>
              <p:nvPr/>
            </p:nvSpPr>
            <p:spPr>
              <a:xfrm>
                <a:off x="5141167" y="2417851"/>
                <a:ext cx="2047033" cy="418749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/>
              <a:lstStyle/>
              <a:p>
                <a:pPr marL="92075" marR="0" lvl="0" indent="-92075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Modality specific image acquisition </a:t>
                </a:r>
              </a:p>
              <a:p>
                <a:pPr marL="92075" marR="0" lvl="0" indent="-92075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PACS workflow management</a:t>
                </a:r>
              </a:p>
            </p:txBody>
          </p:sp>
          <p:pic>
            <p:nvPicPr>
              <p:cNvPr id="59" name="Graphic 58" descr="Male profile with solid fill">
                <a:extLst>
                  <a:ext uri="{FF2B5EF4-FFF2-40B4-BE49-F238E27FC236}">
                    <a16:creationId xmlns:a16="http://schemas.microsoft.com/office/drawing/2014/main" id="{545876A5-014D-090E-EF87-BC77AA1F8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321167" y="3611743"/>
                <a:ext cx="360000" cy="360000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8047322-136D-4D50-CC9F-385826A74E83}"/>
                  </a:ext>
                </a:extLst>
              </p:cNvPr>
              <p:cNvSpPr txBox="1"/>
              <p:nvPr/>
            </p:nvSpPr>
            <p:spPr>
              <a:xfrm>
                <a:off x="5748508" y="3737725"/>
                <a:ext cx="1548533" cy="267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Radiology technician</a:t>
                </a:r>
              </a:p>
            </p:txBody>
          </p:sp>
          <p:pic>
            <p:nvPicPr>
              <p:cNvPr id="52" name="Graphic 51" descr="Doctor female with solid fill">
                <a:extLst>
                  <a:ext uri="{FF2B5EF4-FFF2-40B4-BE49-F238E27FC236}">
                    <a16:creationId xmlns:a16="http://schemas.microsoft.com/office/drawing/2014/main" id="{918FBB1A-39F1-2A5C-3706-D06BD900C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21167" y="4071469"/>
                <a:ext cx="360000" cy="3600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4C86F8-ACAA-4203-8474-4A3CD50E45E9}"/>
                  </a:ext>
                </a:extLst>
              </p:cNvPr>
              <p:cNvSpPr txBox="1"/>
              <p:nvPr/>
            </p:nvSpPr>
            <p:spPr>
              <a:xfrm>
                <a:off x="5752459" y="4145829"/>
                <a:ext cx="1548533" cy="267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Radiologist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5C30BEE-69FA-055A-8548-A8394AFD9D1F}"/>
                  </a:ext>
                </a:extLst>
              </p:cNvPr>
              <p:cNvCxnSpPr/>
              <p:nvPr/>
            </p:nvCxnSpPr>
            <p:spPr>
              <a:xfrm>
                <a:off x="6194172" y="3107999"/>
                <a:ext cx="0" cy="3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Isosceles Triangle 54">
                <a:extLst>
                  <a:ext uri="{FF2B5EF4-FFF2-40B4-BE49-F238E27FC236}">
                    <a16:creationId xmlns:a16="http://schemas.microsoft.com/office/drawing/2014/main" id="{564BC6D7-D33F-D412-4FC4-CB76E22632E4}"/>
                  </a:ext>
                </a:extLst>
              </p:cNvPr>
              <p:cNvSpPr/>
              <p:nvPr/>
            </p:nvSpPr>
            <p:spPr>
              <a:xfrm rot="5400000">
                <a:off x="7143455" y="3429754"/>
                <a:ext cx="241241" cy="10767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02576C5-1DBC-23D2-3385-88253F1188A8}"/>
                </a:ext>
              </a:extLst>
            </p:cNvPr>
            <p:cNvGrpSpPr/>
            <p:nvPr/>
          </p:nvGrpSpPr>
          <p:grpSpPr>
            <a:xfrm>
              <a:off x="8065668" y="2240030"/>
              <a:ext cx="2155345" cy="1831439"/>
              <a:chOff x="7777795" y="2240030"/>
              <a:chExt cx="2155345" cy="183143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83C8C03-226F-958B-730C-B66A2C12F9E2}"/>
                  </a:ext>
                </a:extLst>
              </p:cNvPr>
              <p:cNvGrpSpPr/>
              <p:nvPr/>
            </p:nvGrpSpPr>
            <p:grpSpPr>
              <a:xfrm>
                <a:off x="7777795" y="2240030"/>
                <a:ext cx="2109980" cy="1831439"/>
                <a:chOff x="7388325" y="2240030"/>
                <a:chExt cx="2109980" cy="1831439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481D188-6841-E344-4E13-F57F7433DCA4}"/>
                    </a:ext>
                  </a:extLst>
                </p:cNvPr>
                <p:cNvSpPr/>
                <p:nvPr/>
              </p:nvSpPr>
              <p:spPr>
                <a:xfrm>
                  <a:off x="7388325" y="2240030"/>
                  <a:ext cx="1983969" cy="659136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/>
                <a:lstStyle/>
                <a:p>
                  <a:pPr marL="92075" marR="0" lvl="0" indent="-92075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US" sz="1050">
                      <a:solidFill>
                        <a:srgbClr val="000048"/>
                      </a:solidFill>
                      <a:latin typeface="Arial" panose="020B0604020202020204"/>
                    </a:rPr>
                    <a:t>Examination, </a:t>
                  </a:r>
                </a:p>
                <a:p>
                  <a:pPr marL="92075" marR="0" lvl="0" indent="-92075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Annotation</a:t>
                  </a:r>
                </a:p>
                <a:p>
                  <a:pPr marL="92075" marR="0" lvl="0" indent="-92075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Radiology transcription</a:t>
                  </a:r>
                </a:p>
                <a:p>
                  <a:pPr marL="92075" marR="0" lvl="0" indent="-92075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lang="en-US" sz="1050">
                      <a:solidFill>
                        <a:srgbClr val="000048"/>
                      </a:solidFill>
                      <a:latin typeface="Arial" panose="020B0604020202020204"/>
                    </a:rPr>
                    <a:t>Report generation</a:t>
                  </a:r>
                </a:p>
                <a:p>
                  <a:pPr marL="92075" marR="0" lvl="0" indent="-92075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Data upload to EHR system</a:t>
                  </a:r>
                </a:p>
              </p:txBody>
            </p:sp>
            <p:pic>
              <p:nvPicPr>
                <p:cNvPr id="29" name="Graphic 28" descr="Doctor female with solid fill">
                  <a:extLst>
                    <a:ext uri="{FF2B5EF4-FFF2-40B4-BE49-F238E27FC236}">
                      <a16:creationId xmlns:a16="http://schemas.microsoft.com/office/drawing/2014/main" id="{B4CE655E-52B0-AFCC-C3D5-CD2DAF2DA1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8480" y="3711469"/>
                  <a:ext cx="360000" cy="3600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AB7A69E-545B-14B2-09FC-5E4EA5238313}"/>
                    </a:ext>
                  </a:extLst>
                </p:cNvPr>
                <p:cNvSpPr txBox="1"/>
                <p:nvPr/>
              </p:nvSpPr>
              <p:spPr>
                <a:xfrm>
                  <a:off x="7949772" y="3785829"/>
                  <a:ext cx="1548533" cy="26791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Radiologist</a:t>
                  </a:r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4181B92-E7C3-CED0-8CA8-50EB2B0674D2}"/>
                    </a:ext>
                  </a:extLst>
                </p:cNvPr>
                <p:cNvCxnSpPr/>
                <p:nvPr/>
              </p:nvCxnSpPr>
              <p:spPr>
                <a:xfrm>
                  <a:off x="8243299" y="3141513"/>
                  <a:ext cx="0" cy="324000"/>
                </a:xfrm>
                <a:prstGeom prst="line">
                  <a:avLst/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Isosceles Triangle 55">
                <a:extLst>
                  <a:ext uri="{FF2B5EF4-FFF2-40B4-BE49-F238E27FC236}">
                    <a16:creationId xmlns:a16="http://schemas.microsoft.com/office/drawing/2014/main" id="{CB8470D2-4FE8-7E70-3172-85D68ADA8022}"/>
                  </a:ext>
                </a:extLst>
              </p:cNvPr>
              <p:cNvSpPr/>
              <p:nvPr/>
            </p:nvSpPr>
            <p:spPr>
              <a:xfrm rot="5400000">
                <a:off x="9758680" y="3427986"/>
                <a:ext cx="241241" cy="10767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D7EA8B-773F-65DD-044F-C829B326B0C5}"/>
                </a:ext>
              </a:extLst>
            </p:cNvPr>
            <p:cNvGrpSpPr/>
            <p:nvPr/>
          </p:nvGrpSpPr>
          <p:grpSpPr>
            <a:xfrm>
              <a:off x="371686" y="2390326"/>
              <a:ext cx="1869868" cy="1627180"/>
              <a:chOff x="457198" y="2390326"/>
              <a:chExt cx="1869868" cy="162718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067CE9D-F492-2866-BCA5-4CD21B6D9C76}"/>
                  </a:ext>
                </a:extLst>
              </p:cNvPr>
              <p:cNvSpPr/>
              <p:nvPr/>
            </p:nvSpPr>
            <p:spPr>
              <a:xfrm>
                <a:off x="457198" y="2390326"/>
                <a:ext cx="1659278" cy="57600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92075" marR="0" lvl="0" indent="-92075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Patient registration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8888EE-2795-1C1F-B79B-261B0008DB8D}"/>
                  </a:ext>
                </a:extLst>
              </p:cNvPr>
              <p:cNvSpPr txBox="1"/>
              <p:nvPr/>
            </p:nvSpPr>
            <p:spPr>
              <a:xfrm>
                <a:off x="971146" y="3806515"/>
                <a:ext cx="1355920" cy="210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Front office staff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C13CB7A-A20E-DD2F-AFAD-9659E602A9DC}"/>
                  </a:ext>
                </a:extLst>
              </p:cNvPr>
              <p:cNvCxnSpPr/>
              <p:nvPr/>
            </p:nvCxnSpPr>
            <p:spPr>
              <a:xfrm>
                <a:off x="1286837" y="3107999"/>
                <a:ext cx="0" cy="32400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Isosceles Triangle 42">
                <a:extLst>
                  <a:ext uri="{FF2B5EF4-FFF2-40B4-BE49-F238E27FC236}">
                    <a16:creationId xmlns:a16="http://schemas.microsoft.com/office/drawing/2014/main" id="{F4ACAEA8-B65D-F801-00B3-F25FFED97352}"/>
                  </a:ext>
                </a:extLst>
              </p:cNvPr>
              <p:cNvSpPr/>
              <p:nvPr/>
            </p:nvSpPr>
            <p:spPr>
              <a:xfrm rot="5400000">
                <a:off x="2110582" y="3411454"/>
                <a:ext cx="241241" cy="10767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5" name="Graphic 64" descr="Office worker male with solid fill">
            <a:extLst>
              <a:ext uri="{FF2B5EF4-FFF2-40B4-BE49-F238E27FC236}">
                <a16:creationId xmlns:a16="http://schemas.microsoft.com/office/drawing/2014/main" id="{9E127166-E3D4-B447-43CB-DF55D07F1C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055" y="3679613"/>
            <a:ext cx="360000" cy="360000"/>
          </a:xfrm>
          <a:prstGeom prst="rect">
            <a:avLst/>
          </a:prstGeom>
        </p:spPr>
      </p:pic>
      <p:pic>
        <p:nvPicPr>
          <p:cNvPr id="2" name="Graphic 1" descr="Male profile with solid fill">
            <a:extLst>
              <a:ext uri="{FF2B5EF4-FFF2-40B4-BE49-F238E27FC236}">
                <a16:creationId xmlns:a16="http://schemas.microsoft.com/office/drawing/2014/main" id="{B63ED676-53EA-B28B-AD2D-E6E10C96CA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61826" y="4133622"/>
            <a:ext cx="360000" cy="36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183DBB-63C6-8858-D5B6-9E1C6375A385}"/>
              </a:ext>
            </a:extLst>
          </p:cNvPr>
          <p:cNvSpPr txBox="1"/>
          <p:nvPr/>
        </p:nvSpPr>
        <p:spPr>
          <a:xfrm>
            <a:off x="8589167" y="4259604"/>
            <a:ext cx="1548533" cy="2679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Radiology technician</a:t>
            </a:r>
          </a:p>
        </p:txBody>
      </p:sp>
    </p:spTree>
    <p:extLst>
      <p:ext uri="{BB962C8B-B14F-4D97-AF65-F5344CB8AC3E}">
        <p14:creationId xmlns:p14="http://schemas.microsoft.com/office/powerpoint/2010/main" val="388258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08777F4-23C0-6CF8-6FE7-4A68F49BAC2F}"/>
              </a:ext>
            </a:extLst>
          </p:cNvPr>
          <p:cNvSpPr/>
          <p:nvPr/>
        </p:nvSpPr>
        <p:spPr>
          <a:xfrm>
            <a:off x="6300013" y="5749432"/>
            <a:ext cx="2898946" cy="4689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E63A01-AC61-BC6D-2CAD-70A9B1185A1F}"/>
              </a:ext>
            </a:extLst>
          </p:cNvPr>
          <p:cNvSpPr/>
          <p:nvPr/>
        </p:nvSpPr>
        <p:spPr>
          <a:xfrm>
            <a:off x="10259313" y="1341746"/>
            <a:ext cx="1537517" cy="90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1117EA-8AAD-AD26-B03C-0DF37524E320}"/>
              </a:ext>
            </a:extLst>
          </p:cNvPr>
          <p:cNvSpPr/>
          <p:nvPr/>
        </p:nvSpPr>
        <p:spPr>
          <a:xfrm>
            <a:off x="8288702" y="2434978"/>
            <a:ext cx="1548596" cy="144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FE399-C4DB-F3A3-F275-00FE5FC74E92}"/>
              </a:ext>
            </a:extLst>
          </p:cNvPr>
          <p:cNvSpPr/>
          <p:nvPr/>
        </p:nvSpPr>
        <p:spPr>
          <a:xfrm>
            <a:off x="8236816" y="1343771"/>
            <a:ext cx="1600482" cy="936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3C7CB-E565-44B5-BBAF-7E8AC932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PACS Cloud System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D4B2E-57A0-4F6E-AD54-5EDC30C37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9348-1150-4DAB-B52C-B03397601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61F784-4E3D-CC94-8D8B-D0D8165A5B65}"/>
              </a:ext>
            </a:extLst>
          </p:cNvPr>
          <p:cNvSpPr/>
          <p:nvPr/>
        </p:nvSpPr>
        <p:spPr>
          <a:xfrm>
            <a:off x="371079" y="5962632"/>
            <a:ext cx="3852000" cy="33758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MWL: Modality worklist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MPPS: Modality Performed Procedure Step Service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DICOM:  Digital Imaging and Communications in Medicine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1B240-E740-FE87-D484-45061E52B818}"/>
              </a:ext>
            </a:extLst>
          </p:cNvPr>
          <p:cNvSpPr/>
          <p:nvPr/>
        </p:nvSpPr>
        <p:spPr>
          <a:xfrm>
            <a:off x="371078" y="4375403"/>
            <a:ext cx="4211195" cy="48459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 VNA system, helps to consolidate, standardize, and archive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 based hosting and maintenance of images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Cloud-based DICOM viewer through web browsers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36A46-0DB8-0197-220A-494ABABCD445}"/>
              </a:ext>
            </a:extLst>
          </p:cNvPr>
          <p:cNvSpPr/>
          <p:nvPr/>
        </p:nvSpPr>
        <p:spPr>
          <a:xfrm>
            <a:off x="6446967" y="5834580"/>
            <a:ext cx="883577" cy="296844"/>
          </a:xfrm>
          <a:prstGeom prst="rect">
            <a:avLst/>
          </a:prstGeom>
          <a:solidFill>
            <a:srgbClr val="E3E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1A19E1-2986-4F34-F007-1350751F032A}"/>
              </a:ext>
            </a:extLst>
          </p:cNvPr>
          <p:cNvSpPr txBox="1"/>
          <p:nvPr/>
        </p:nvSpPr>
        <p:spPr>
          <a:xfrm>
            <a:off x="7353299" y="5880893"/>
            <a:ext cx="1764000" cy="2600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i="1">
                <a:solidFill>
                  <a:schemeClr val="tx2"/>
                </a:solidFill>
              </a:rPr>
              <a:t>Cloud scope components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89B5A7-F943-8E08-B26E-788AF7829A12}"/>
              </a:ext>
            </a:extLst>
          </p:cNvPr>
          <p:cNvGrpSpPr/>
          <p:nvPr/>
        </p:nvGrpSpPr>
        <p:grpSpPr>
          <a:xfrm>
            <a:off x="156450" y="1048352"/>
            <a:ext cx="11980656" cy="4283933"/>
            <a:chOff x="156450" y="1048355"/>
            <a:chExt cx="11980656" cy="484505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727AD3F-5FBF-9C7D-F549-20FD2B2CAA2B}"/>
                </a:ext>
              </a:extLst>
            </p:cNvPr>
            <p:cNvGrpSpPr/>
            <p:nvPr/>
          </p:nvGrpSpPr>
          <p:grpSpPr>
            <a:xfrm>
              <a:off x="156450" y="1048355"/>
              <a:ext cx="11980656" cy="4845059"/>
              <a:chOff x="156450" y="1048355"/>
              <a:chExt cx="11980656" cy="4845059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554DD4A-4B66-578B-98AF-ECC6637FC02B}"/>
                  </a:ext>
                </a:extLst>
              </p:cNvPr>
              <p:cNvSpPr/>
              <p:nvPr/>
            </p:nvSpPr>
            <p:spPr>
              <a:xfrm>
                <a:off x="9198959" y="5029404"/>
                <a:ext cx="828000" cy="18000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Web server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282695A-0DA2-B4FF-47CA-5A034C68B387}"/>
                  </a:ext>
                </a:extLst>
              </p:cNvPr>
              <p:cNvSpPr/>
              <p:nvPr/>
            </p:nvSpPr>
            <p:spPr>
              <a:xfrm>
                <a:off x="10310567" y="4696239"/>
                <a:ext cx="1348060" cy="278582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EHR/RIS systems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B3D31A6-BB56-F08D-5C01-E893640B8728}"/>
                  </a:ext>
                </a:extLst>
              </p:cNvPr>
              <p:cNvGrpSpPr/>
              <p:nvPr/>
            </p:nvGrpSpPr>
            <p:grpSpPr>
              <a:xfrm>
                <a:off x="10597961" y="5196803"/>
                <a:ext cx="986994" cy="593725"/>
                <a:chOff x="10941304" y="5984282"/>
                <a:chExt cx="986994" cy="593725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4B7D1E6-CF79-004B-9277-C98D3F17E44C}"/>
                    </a:ext>
                  </a:extLst>
                </p:cNvPr>
                <p:cNvSpPr/>
                <p:nvPr/>
              </p:nvSpPr>
              <p:spPr>
                <a:xfrm>
                  <a:off x="10946779" y="5984282"/>
                  <a:ext cx="981519" cy="262220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Physician</a:t>
                  </a: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26D3CDA4-4368-60F4-FABE-72BD19B681E1}"/>
                    </a:ext>
                  </a:extLst>
                </p:cNvPr>
                <p:cNvSpPr/>
                <p:nvPr/>
              </p:nvSpPr>
              <p:spPr>
                <a:xfrm>
                  <a:off x="10941304" y="6299425"/>
                  <a:ext cx="986994" cy="278582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Patient</a:t>
                  </a:r>
                </a:p>
              </p:txBody>
            </p:sp>
          </p:grp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ECC21EF-E033-AAE9-7232-55C4877B9910}"/>
                  </a:ext>
                </a:extLst>
              </p:cNvPr>
              <p:cNvSpPr/>
              <p:nvPr/>
            </p:nvSpPr>
            <p:spPr>
              <a:xfrm rot="16200000">
                <a:off x="10603134" y="4829400"/>
                <a:ext cx="779969" cy="1348060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Portals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292EF95-ACA7-FD90-B981-C480EAE8CD74}"/>
                  </a:ext>
                </a:extLst>
              </p:cNvPr>
              <p:cNvSpPr/>
              <p:nvPr/>
            </p:nvSpPr>
            <p:spPr>
              <a:xfrm>
                <a:off x="252840" y="1756319"/>
                <a:ext cx="1279884" cy="612000"/>
              </a:xfrm>
              <a:prstGeom prst="rect">
                <a:avLst/>
              </a:prstGeom>
              <a:noFill/>
              <a:ln w="19050">
                <a:solidFill>
                  <a:srgbClr val="2F78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HIS System</a:t>
                </a:r>
              </a:p>
              <a:p>
                <a:pPr marL="92075" marR="0" lvl="0" indent="-920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Patient registration</a:t>
                </a:r>
              </a:p>
              <a:p>
                <a:pPr marL="92075" marR="0" lvl="0" indent="-9207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Order entry</a:t>
                </a: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FBEFFC4-B6D4-9082-41BC-A724EFC5D998}"/>
                  </a:ext>
                </a:extLst>
              </p:cNvPr>
              <p:cNvSpPr/>
              <p:nvPr/>
            </p:nvSpPr>
            <p:spPr>
              <a:xfrm>
                <a:off x="1859563" y="1730584"/>
                <a:ext cx="1277342" cy="684901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numCol="1" rtlCol="0" anchor="b"/>
              <a:lstStyle/>
              <a:p>
                <a:pPr marL="92075" marR="0" lvl="0" indent="-92075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Order examination</a:t>
                </a:r>
              </a:p>
              <a:p>
                <a:pPr marL="92075" marR="0" lvl="0" indent="-92075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Schedule</a:t>
                </a:r>
              </a:p>
              <a:p>
                <a:pPr marL="92075" marR="0" lvl="0" indent="-92075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requisition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3DB1179-652F-07D8-01F3-19FA08417D9E}"/>
                  </a:ext>
                </a:extLst>
              </p:cNvPr>
              <p:cNvSpPr/>
              <p:nvPr/>
            </p:nvSpPr>
            <p:spPr>
              <a:xfrm>
                <a:off x="156450" y="1341887"/>
                <a:ext cx="3060903" cy="1332681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HIS System	                   RIS system</a:t>
                </a:r>
              </a:p>
            </p:txBody>
          </p: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BA4F97C3-4B24-4E43-F0CD-34FF759E8C21}"/>
                  </a:ext>
                </a:extLst>
              </p:cNvPr>
              <p:cNvCxnSpPr>
                <a:cxnSpLocks/>
                <a:stCxn id="119" idx="3"/>
                <a:endCxn id="43" idx="3"/>
              </p:cNvCxnSpPr>
              <p:nvPr/>
            </p:nvCxnSpPr>
            <p:spPr>
              <a:xfrm flipH="1">
                <a:off x="11658627" y="2051676"/>
                <a:ext cx="55019" cy="2783854"/>
              </a:xfrm>
              <a:prstGeom prst="bentConnector3">
                <a:avLst>
                  <a:gd name="adj1" fmla="val -676924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45DB1C5-4574-F76F-39A5-3C9CE360E605}"/>
                  </a:ext>
                </a:extLst>
              </p:cNvPr>
              <p:cNvSpPr/>
              <p:nvPr/>
            </p:nvSpPr>
            <p:spPr>
              <a:xfrm rot="16200000">
                <a:off x="11633106" y="3306542"/>
                <a:ext cx="828000" cy="18000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Report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4B65824-21E9-6A69-6717-F9F8E43AD7A0}"/>
                  </a:ext>
                </a:extLst>
              </p:cNvPr>
              <p:cNvSpPr/>
              <p:nvPr/>
            </p:nvSpPr>
            <p:spPr>
              <a:xfrm>
                <a:off x="4418839" y="2141480"/>
                <a:ext cx="867865" cy="780344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Patient information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Modality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Physician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Procedure ID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Special needs</a:t>
                </a: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09ACC6C-A1B7-4ABC-7EDF-20BB9A675432}"/>
                  </a:ext>
                </a:extLst>
              </p:cNvPr>
              <p:cNvGrpSpPr/>
              <p:nvPr/>
            </p:nvGrpSpPr>
            <p:grpSpPr>
              <a:xfrm>
                <a:off x="5250788" y="1048355"/>
                <a:ext cx="6689263" cy="3452348"/>
                <a:chOff x="4777517" y="1048724"/>
                <a:chExt cx="6689263" cy="3452348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6932A4F-7C1F-897A-E517-93245FF91E89}"/>
                    </a:ext>
                  </a:extLst>
                </p:cNvPr>
                <p:cNvSpPr/>
                <p:nvPr/>
              </p:nvSpPr>
              <p:spPr>
                <a:xfrm>
                  <a:off x="4777517" y="1048724"/>
                  <a:ext cx="6689263" cy="3452348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0" bIns="36000" numCol="1" rtlCol="0" anchor="t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Modalities: </a:t>
                  </a:r>
                  <a:r>
                    <a:rPr kumimoji="0" lang="en-US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CT Scan, X-Ray, Ultrasound, MRI, Nuclear medicine, PET</a:t>
                  </a: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500" b="1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" b="1" i="1">
                      <a:solidFill>
                        <a:srgbClr val="000048"/>
                      </a:solidFill>
                      <a:latin typeface="Arial" panose="020B0604020202020204"/>
                    </a:rPr>
                    <a:t> </a:t>
                  </a:r>
                  <a:endParaRPr lang="en-US" sz="500" b="1" i="1">
                    <a:solidFill>
                      <a:srgbClr val="000048"/>
                    </a:solidFill>
                    <a:latin typeface="Arial" panose="020B0604020202020204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 </a:t>
                  </a:r>
                  <a:r>
                    <a:rPr kumimoji="0" lang="en-US" sz="100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Departments</a:t>
                  </a:r>
                  <a:r>
                    <a:rPr kumimoji="0" lang="en-US" sz="1000" b="0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: Endoscopy, Radiology, Cardiology, Pathology, Dermatology etc.</a:t>
                  </a:r>
                </a:p>
              </p:txBody>
            </p: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3C1EF1CB-EFAF-57E7-777E-7C133CFDE41C}"/>
                    </a:ext>
                  </a:extLst>
                </p:cNvPr>
                <p:cNvCxnSpPr>
                  <a:stCxn id="113" idx="2"/>
                  <a:endCxn id="114" idx="0"/>
                </p:cNvCxnSpPr>
                <p:nvPr/>
              </p:nvCxnSpPr>
              <p:spPr>
                <a:xfrm>
                  <a:off x="8580787" y="2380124"/>
                  <a:ext cx="0" cy="311885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441B7928-1E98-6FE4-2B4E-1F62A6AE14C6}"/>
                    </a:ext>
                  </a:extLst>
                </p:cNvPr>
                <p:cNvSpPr/>
                <p:nvPr/>
              </p:nvSpPr>
              <p:spPr>
                <a:xfrm>
                  <a:off x="8514127" y="2451888"/>
                  <a:ext cx="612000" cy="18199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DICOM</a:t>
                  </a: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3C80309C-DD4B-666E-4CA6-A4F23FD91DF3}"/>
                    </a:ext>
                  </a:extLst>
                </p:cNvPr>
                <p:cNvSpPr/>
                <p:nvPr/>
              </p:nvSpPr>
              <p:spPr>
                <a:xfrm>
                  <a:off x="4942737" y="1350117"/>
                  <a:ext cx="6416190" cy="2934575"/>
                </a:xfrm>
                <a:prstGeom prst="rect">
                  <a:avLst/>
                </a:prstGeom>
                <a:noFill/>
                <a:ln w="19050">
                  <a:solidFill>
                    <a:schemeClr val="bg2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1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PACS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053A1722-E8FD-C074-B92E-E83425220BE6}"/>
                    </a:ext>
                  </a:extLst>
                </p:cNvPr>
                <p:cNvGrpSpPr/>
                <p:nvPr/>
              </p:nvGrpSpPr>
              <p:grpSpPr>
                <a:xfrm>
                  <a:off x="9892314" y="1423184"/>
                  <a:ext cx="1348061" cy="934861"/>
                  <a:chOff x="9275869" y="1423184"/>
                  <a:chExt cx="1348061" cy="934861"/>
                </a:xfrm>
              </p:grpSpPr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9070309A-4F20-D188-6FC9-560D121DF4FA}"/>
                      </a:ext>
                    </a:extLst>
                  </p:cNvPr>
                  <p:cNvSpPr/>
                  <p:nvPr/>
                </p:nvSpPr>
                <p:spPr>
                  <a:xfrm>
                    <a:off x="9275869" y="1423184"/>
                    <a:ext cx="1348061" cy="208048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Reporting</a:t>
                    </a:r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2ED15955-AAE4-496D-4732-BF8B050FF59C}"/>
                      </a:ext>
                    </a:extLst>
                  </p:cNvPr>
                  <p:cNvSpPr/>
                  <p:nvPr/>
                </p:nvSpPr>
                <p:spPr>
                  <a:xfrm>
                    <a:off x="9275869" y="1746045"/>
                    <a:ext cx="1348061" cy="612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b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lang="en-US" sz="1050">
                      <a:solidFill>
                        <a:srgbClr val="000048"/>
                      </a:solidFill>
                      <a:latin typeface="Arial" panose="020B0604020202020204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Image viewer /Radiologist workstation</a:t>
                    </a:r>
                  </a:p>
                </p:txBody>
              </p:sp>
            </p:grp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C11FB8BE-774F-8BE6-B17F-4573ED4AD7E6}"/>
                    </a:ext>
                  </a:extLst>
                </p:cNvPr>
                <p:cNvSpPr/>
                <p:nvPr/>
              </p:nvSpPr>
              <p:spPr>
                <a:xfrm>
                  <a:off x="9990171" y="4018738"/>
                  <a:ext cx="1296000" cy="21600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PACS Network</a:t>
                  </a: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F8B7C65F-0A0F-C3C4-B4A8-B5CEC03B5C50}"/>
                    </a:ext>
                  </a:extLst>
                </p:cNvPr>
                <p:cNvSpPr/>
                <p:nvPr/>
              </p:nvSpPr>
              <p:spPr>
                <a:xfrm>
                  <a:off x="5152712" y="1444506"/>
                  <a:ext cx="1348061" cy="21600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Acquisition</a:t>
                  </a: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30816288-D331-BE18-F7F2-C95DD1FD7DB6}"/>
                    </a:ext>
                  </a:extLst>
                </p:cNvPr>
                <p:cNvSpPr/>
                <p:nvPr/>
              </p:nvSpPr>
              <p:spPr>
                <a:xfrm>
                  <a:off x="5152713" y="1767129"/>
                  <a:ext cx="1348061" cy="612000"/>
                </a:xfrm>
                <a:prstGeom prst="rect">
                  <a:avLst/>
                </a:prstGeom>
                <a:noFill/>
                <a:ln w="1905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Modality specific Image acquisition</a:t>
                  </a: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33FAA4CD-0C20-549A-24AA-15D7C0994F72}"/>
                    </a:ext>
                  </a:extLst>
                </p:cNvPr>
                <p:cNvGrpSpPr/>
                <p:nvPr/>
              </p:nvGrpSpPr>
              <p:grpSpPr>
                <a:xfrm>
                  <a:off x="7574119" y="1438363"/>
                  <a:ext cx="1705439" cy="2753190"/>
                  <a:chOff x="6558609" y="1965902"/>
                  <a:chExt cx="1705439" cy="2753190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47784799-1EAB-D675-7015-622E017B19FB}"/>
                      </a:ext>
                    </a:extLst>
                  </p:cNvPr>
                  <p:cNvSpPr/>
                  <p:nvPr/>
                </p:nvSpPr>
                <p:spPr>
                  <a:xfrm>
                    <a:off x="6875982" y="1965902"/>
                    <a:ext cx="1348061" cy="216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Archiving</a:t>
                    </a:r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33EE9DAC-42FD-DF0C-CF2C-6F67EC221827}"/>
                      </a:ext>
                    </a:extLst>
                  </p:cNvPr>
                  <p:cNvSpPr/>
                  <p:nvPr/>
                </p:nvSpPr>
                <p:spPr>
                  <a:xfrm>
                    <a:off x="6875982" y="2295663"/>
                    <a:ext cx="1378589" cy="612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b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Image archival and manager</a:t>
                    </a:r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B40FD968-34C3-476B-2812-BAC64E94EED8}"/>
                      </a:ext>
                    </a:extLst>
                  </p:cNvPr>
                  <p:cNvSpPr/>
                  <p:nvPr/>
                </p:nvSpPr>
                <p:spPr>
                  <a:xfrm>
                    <a:off x="6875982" y="3219548"/>
                    <a:ext cx="1378589" cy="44329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b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PACS server (Images repository)</a:t>
                    </a:r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E5CFA25C-1875-C2B4-3A68-FFAF3B0B95F0}"/>
                      </a:ext>
                    </a:extLst>
                  </p:cNvPr>
                  <p:cNvSpPr/>
                  <p:nvPr/>
                </p:nvSpPr>
                <p:spPr>
                  <a:xfrm>
                    <a:off x="7065094" y="4395092"/>
                    <a:ext cx="1198470" cy="324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Long-term archive</a:t>
                    </a:r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5B280966-CBAC-AF84-B592-F83989067371}"/>
                      </a:ext>
                    </a:extLst>
                  </p:cNvPr>
                  <p:cNvSpPr/>
                  <p:nvPr/>
                </p:nvSpPr>
                <p:spPr>
                  <a:xfrm>
                    <a:off x="7065578" y="4023626"/>
                    <a:ext cx="1198470" cy="32400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Short-term archive</a:t>
                    </a:r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AA90F98E-D5D4-6FD3-2779-FCF367B87B0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925768" y="3835359"/>
                    <a:ext cx="1476000" cy="210318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numCol="1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5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48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</p:grp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E5CA7139-4F2E-3F9A-785E-D78522E42572}"/>
                    </a:ext>
                  </a:extLst>
                </p:cNvPr>
                <p:cNvSpPr/>
                <p:nvPr/>
              </p:nvSpPr>
              <p:spPr>
                <a:xfrm>
                  <a:off x="6487763" y="2726938"/>
                  <a:ext cx="612000" cy="18199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MPPS**</a:t>
                  </a: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C59376F5-0811-550A-4484-F11A0F95E5CB}"/>
                    </a:ext>
                  </a:extLst>
                </p:cNvPr>
                <p:cNvSpPr/>
                <p:nvPr/>
              </p:nvSpPr>
              <p:spPr>
                <a:xfrm>
                  <a:off x="9327746" y="1785383"/>
                  <a:ext cx="612000" cy="181991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1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DICOM</a:t>
                  </a:r>
                </a:p>
              </p:txBody>
            </p:sp>
          </p:grp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0B6C9E8-87AF-7002-F0EF-336CDAD27BDB}"/>
                  </a:ext>
                </a:extLst>
              </p:cNvPr>
              <p:cNvCxnSpPr>
                <a:cxnSpLocks/>
                <a:stCxn id="114" idx="3"/>
                <a:endCxn id="43" idx="1"/>
              </p:cNvCxnSpPr>
              <p:nvPr/>
            </p:nvCxnSpPr>
            <p:spPr>
              <a:xfrm>
                <a:off x="9743352" y="2913288"/>
                <a:ext cx="567215" cy="1922242"/>
              </a:xfrm>
              <a:prstGeom prst="bentConnector3">
                <a:avLst>
                  <a:gd name="adj1" fmla="val 50000"/>
                </a:avLst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3B5D87F2-CE3C-2D2C-EC72-2895F5F68A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50144" y="3073237"/>
                <a:ext cx="540000" cy="2376000"/>
              </a:xfrm>
              <a:prstGeom prst="bentConnector3">
                <a:avLst>
                  <a:gd name="adj1" fmla="val 29071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02802D1-8793-99CF-F141-DEF6ACE50229}"/>
                  </a:ext>
                </a:extLst>
              </p:cNvPr>
              <p:cNvSpPr/>
              <p:nvPr/>
            </p:nvSpPr>
            <p:spPr>
              <a:xfrm>
                <a:off x="3547990" y="1765098"/>
                <a:ext cx="867865" cy="61200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Modality equipment</a:t>
                </a: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106A991-B562-BE4C-DF4C-FB0DA4B2BE7B}"/>
                  </a:ext>
                </a:extLst>
              </p:cNvPr>
              <p:cNvSpPr/>
              <p:nvPr/>
            </p:nvSpPr>
            <p:spPr>
              <a:xfrm>
                <a:off x="251949" y="1438447"/>
                <a:ext cx="2884955" cy="250600"/>
              </a:xfrm>
              <a:prstGeom prst="rect">
                <a:avLst/>
              </a:prstGeom>
              <a:noFill/>
              <a:ln w="190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50">
                    <a:solidFill>
                      <a:srgbClr val="000048"/>
                    </a:solidFill>
                    <a:latin typeface="Arial" panose="020B0604020202020204"/>
                  </a:rPr>
                  <a:t>EH</a:t>
                </a: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  System (Order filling)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161E786-B72E-4A95-01DB-67BC29031C9B}"/>
                  </a:ext>
                </a:extLst>
              </p:cNvPr>
              <p:cNvSpPr/>
              <p:nvPr/>
            </p:nvSpPr>
            <p:spPr>
              <a:xfrm>
                <a:off x="8327325" y="3177826"/>
                <a:ext cx="1650639" cy="293672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numCol="1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On-premise server/Distributed server/Web based 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3939958-00AD-1867-7BD0-517F650FC44D}"/>
                  </a:ext>
                </a:extLst>
              </p:cNvPr>
              <p:cNvSpPr/>
              <p:nvPr/>
            </p:nvSpPr>
            <p:spPr>
              <a:xfrm>
                <a:off x="5626794" y="2607288"/>
                <a:ext cx="1348061" cy="61200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Imaging station</a:t>
                </a: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4D976D29-B98A-F7A2-4B66-C7331870BC5E}"/>
                  </a:ext>
                </a:extLst>
              </p:cNvPr>
              <p:cNvCxnSpPr>
                <a:stCxn id="104" idx="2"/>
                <a:endCxn id="71" idx="0"/>
              </p:cNvCxnSpPr>
              <p:nvPr/>
            </p:nvCxnSpPr>
            <p:spPr>
              <a:xfrm>
                <a:off x="6300015" y="2378760"/>
                <a:ext cx="810" cy="2285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nector: Elbow 75">
                <a:extLst>
                  <a:ext uri="{FF2B5EF4-FFF2-40B4-BE49-F238E27FC236}">
                    <a16:creationId xmlns:a16="http://schemas.microsoft.com/office/drawing/2014/main" id="{DEA08649-93D6-0100-99BF-137FF8055F16}"/>
                  </a:ext>
                </a:extLst>
              </p:cNvPr>
              <p:cNvCxnSpPr>
                <a:endCxn id="113" idx="1"/>
              </p:cNvCxnSpPr>
              <p:nvPr/>
            </p:nvCxnSpPr>
            <p:spPr>
              <a:xfrm flipV="1">
                <a:off x="6974855" y="2073755"/>
                <a:ext cx="1389908" cy="839533"/>
              </a:xfrm>
              <a:prstGeom prst="bentConnector3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BCCF5C6-9617-4488-0FED-202256D7E959}"/>
                  </a:ext>
                </a:extLst>
              </p:cNvPr>
              <p:cNvSpPr/>
              <p:nvPr/>
            </p:nvSpPr>
            <p:spPr>
              <a:xfrm>
                <a:off x="4437447" y="1880171"/>
                <a:ext cx="648000" cy="13237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DICOM MWL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ADEFBF3-C017-42AB-EAAA-B2F483C77226}"/>
                  </a:ext>
                </a:extLst>
              </p:cNvPr>
              <p:cNvSpPr/>
              <p:nvPr/>
            </p:nvSpPr>
            <p:spPr>
              <a:xfrm>
                <a:off x="3184999" y="1742075"/>
                <a:ext cx="348501" cy="320244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HL7 OMI*</a:t>
                </a:r>
              </a:p>
            </p:txBody>
          </p:sp>
          <p:cxnSp>
            <p:nvCxnSpPr>
              <p:cNvPr id="81" name="Connector: Elbow 80">
                <a:extLst>
                  <a:ext uri="{FF2B5EF4-FFF2-40B4-BE49-F238E27FC236}">
                    <a16:creationId xmlns:a16="http://schemas.microsoft.com/office/drawing/2014/main" id="{929F7112-0E38-BB07-D900-2DA834C94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5855" y="2110121"/>
                <a:ext cx="1210129" cy="1663"/>
              </a:xfrm>
              <a:prstGeom prst="bentConnector3">
                <a:avLst/>
              </a:prstGeom>
              <a:ln w="127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632F44F-58CC-A5E1-6FD4-DE0B1F155164}"/>
                  </a:ext>
                </a:extLst>
              </p:cNvPr>
              <p:cNvSpPr/>
              <p:nvPr/>
            </p:nvSpPr>
            <p:spPr>
              <a:xfrm>
                <a:off x="6232195" y="2397646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DICOM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1116434-DFEC-62DC-FABB-81AF73649614}"/>
                  </a:ext>
                </a:extLst>
              </p:cNvPr>
              <p:cNvSpPr/>
              <p:nvPr/>
            </p:nvSpPr>
            <p:spPr>
              <a:xfrm>
                <a:off x="3150641" y="2114816"/>
                <a:ext cx="411085" cy="230232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HL7 ORI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A01785C-684E-65D5-9D67-81B07524F98D}"/>
                  </a:ext>
                </a:extLst>
              </p:cNvPr>
              <p:cNvSpPr/>
              <p:nvPr/>
            </p:nvSpPr>
            <p:spPr>
              <a:xfrm>
                <a:off x="1471084" y="1815793"/>
                <a:ext cx="411085" cy="24161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HL7 ORM</a:t>
                </a: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1CD66C2-2F19-EE36-0C4E-3D4BBE8AEEBA}"/>
                  </a:ext>
                </a:extLst>
              </p:cNvPr>
              <p:cNvCxnSpPr>
                <a:stCxn id="50" idx="3"/>
                <a:endCxn id="62" idx="1"/>
              </p:cNvCxnSpPr>
              <p:nvPr/>
            </p:nvCxnSpPr>
            <p:spPr>
              <a:xfrm flipV="1">
                <a:off x="3136905" y="2071098"/>
                <a:ext cx="411085" cy="193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1C112C0-5E76-3DB4-860A-26C07E703C70}"/>
                  </a:ext>
                </a:extLst>
              </p:cNvPr>
              <p:cNvSpPr/>
              <p:nvPr/>
            </p:nvSpPr>
            <p:spPr>
              <a:xfrm>
                <a:off x="9308238" y="5140738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DICOM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9D5B37C-D5A7-5A9B-F1C3-58E6705038F9}"/>
                  </a:ext>
                </a:extLst>
              </p:cNvPr>
              <p:cNvSpPr/>
              <p:nvPr/>
            </p:nvSpPr>
            <p:spPr>
              <a:xfrm>
                <a:off x="9974505" y="4517468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DICOM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D9CDE69-9783-E2D7-9E6F-6CBDD23DF92B}"/>
                  </a:ext>
                </a:extLst>
              </p:cNvPr>
              <p:cNvSpPr/>
              <p:nvPr/>
            </p:nvSpPr>
            <p:spPr>
              <a:xfrm rot="16200000">
                <a:off x="11714697" y="2832566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numCol="1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HL7 ORU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5352F5D-560C-E22F-0B21-1A0317FDC6DB}"/>
                </a:ext>
              </a:extLst>
            </p:cNvPr>
            <p:cNvCxnSpPr>
              <a:cxnSpLocks/>
            </p:cNvCxnSpPr>
            <p:nvPr/>
          </p:nvCxnSpPr>
          <p:spPr>
            <a:xfrm>
              <a:off x="1532724" y="2120855"/>
              <a:ext cx="349445" cy="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CBA32EE-67EF-7A38-424D-E7A25D8CF5B5}"/>
                </a:ext>
              </a:extLst>
            </p:cNvPr>
            <p:cNvSpPr/>
            <p:nvPr/>
          </p:nvSpPr>
          <p:spPr>
            <a:xfrm>
              <a:off x="5625983" y="3286733"/>
              <a:ext cx="1348061" cy="208048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Image viewer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691B0ACB-5E8E-66C5-536A-76DA836D74E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743353" y="1967006"/>
              <a:ext cx="622233" cy="861612"/>
            </a:xfrm>
            <a:prstGeom prst="bentConnector3">
              <a:avLst>
                <a:gd name="adj1" fmla="val 50000"/>
              </a:avLst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3D80989-9B66-8BAA-1FF9-B681AFC2F1DC}"/>
              </a:ext>
            </a:extLst>
          </p:cNvPr>
          <p:cNvSpPr/>
          <p:nvPr/>
        </p:nvSpPr>
        <p:spPr>
          <a:xfrm>
            <a:off x="10230873" y="2704804"/>
            <a:ext cx="1527080" cy="804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Advanced visualization</a:t>
            </a:r>
            <a:r>
              <a:rPr kumimoji="0" lang="en-US" sz="900" b="0" i="1" u="none" strike="noStrike" kern="1200" cap="none" spc="0" normalizeH="0" baseline="3000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A5D0FB-A702-22F8-3CE5-9F425F0AC7A1}"/>
              </a:ext>
            </a:extLst>
          </p:cNvPr>
          <p:cNvSpPr/>
          <p:nvPr/>
        </p:nvSpPr>
        <p:spPr>
          <a:xfrm>
            <a:off x="5535817" y="3257692"/>
            <a:ext cx="1527080" cy="8040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Advanced visualization</a:t>
            </a:r>
            <a:r>
              <a:rPr kumimoji="0" lang="en-US" sz="900" b="0" i="1" u="none" strike="noStrike" kern="1200" cap="none" spc="0" normalizeH="0" baseline="3000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#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CFB9B-AF3F-AEF9-8DCC-5C4F49534E04}"/>
              </a:ext>
            </a:extLst>
          </p:cNvPr>
          <p:cNvSpPr/>
          <p:nvPr/>
        </p:nvSpPr>
        <p:spPr>
          <a:xfrm>
            <a:off x="10311546" y="2185318"/>
            <a:ext cx="1486668" cy="29374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Examination (annotation)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i="1">
                <a:solidFill>
                  <a:srgbClr val="000048"/>
                </a:solidFill>
                <a:latin typeface="Arial" panose="020B0604020202020204"/>
              </a:rPr>
              <a:t>Radiology transcription</a:t>
            </a:r>
            <a:endParaRPr kumimoji="0" lang="en-US" sz="900" b="0" i="1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Report generation</a:t>
            </a:r>
          </a:p>
        </p:txBody>
      </p:sp>
    </p:spTree>
    <p:extLst>
      <p:ext uri="{BB962C8B-B14F-4D97-AF65-F5344CB8AC3E}">
        <p14:creationId xmlns:p14="http://schemas.microsoft.com/office/powerpoint/2010/main" val="1598053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A3C7CB-E565-44B5-BBAF-7E8AC932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of Cloud PACS System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ED4B2E-57A0-4F6E-AD54-5EDC30C379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2023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99348-1150-4DAB-B52C-B03397601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3E075B-3175-45CF-B3C7-FEDF3F5961E3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7C7FBB-C82A-9444-8AA1-9FBF6BE7CF53}"/>
                  </a:ext>
                </a:extLst>
              </p14:cNvPr>
              <p14:cNvContentPartPr/>
              <p14:nvPr/>
            </p14:nvContentPartPr>
            <p14:xfrm>
              <a:off x="4972595" y="6051236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7C7FBB-C82A-9444-8AA1-9FBF6BE7CF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3595" y="60422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72220DC-1587-436C-117A-417A7253FC1B}"/>
                  </a:ext>
                </a:extLst>
              </p14:cNvPr>
              <p14:cNvContentPartPr/>
              <p14:nvPr/>
            </p14:nvContentPartPr>
            <p14:xfrm>
              <a:off x="-308605" y="51371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72220DC-1587-436C-117A-417A7253FC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17605" y="50471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147DDD66-CE21-79D6-5ED8-8C6F6144D469}"/>
              </a:ext>
            </a:extLst>
          </p:cNvPr>
          <p:cNvSpPr/>
          <p:nvPr/>
        </p:nvSpPr>
        <p:spPr>
          <a:xfrm>
            <a:off x="5764717" y="1745353"/>
            <a:ext cx="720000" cy="1819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numCol="1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connect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AA2DAD3-B42E-90B8-5318-008F84BE2C95}"/>
              </a:ext>
            </a:extLst>
          </p:cNvPr>
          <p:cNvSpPr/>
          <p:nvPr/>
        </p:nvSpPr>
        <p:spPr>
          <a:xfrm>
            <a:off x="379581" y="5151138"/>
            <a:ext cx="7808921" cy="77971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sz="950" i="1">
                <a:solidFill>
                  <a:schemeClr val="tx2"/>
                </a:solidFill>
              </a:rPr>
              <a:t>- Access device is responsible for the local interface, serves as a </a:t>
            </a:r>
            <a:r>
              <a:rPr lang="en-US" sz="950" b="1" i="1">
                <a:solidFill>
                  <a:schemeClr val="tx2"/>
                </a:solidFill>
              </a:rPr>
              <a:t>gateway</a:t>
            </a:r>
            <a:r>
              <a:rPr lang="en-US" sz="950" i="1">
                <a:solidFill>
                  <a:schemeClr val="tx2"/>
                </a:solidFill>
              </a:rPr>
              <a:t> to cloud services</a:t>
            </a:r>
          </a:p>
          <a:p>
            <a:r>
              <a:rPr lang="en-US" sz="950" i="1">
                <a:solidFill>
                  <a:schemeClr val="tx2"/>
                </a:solidFill>
              </a:rPr>
              <a:t>- </a:t>
            </a:r>
            <a:r>
              <a:rPr lang="en-US" sz="950" b="1" i="1">
                <a:solidFill>
                  <a:schemeClr val="tx2"/>
                </a:solidFill>
              </a:rPr>
              <a:t>Queue manager helps to manage </a:t>
            </a:r>
            <a:r>
              <a:rPr lang="en-US" sz="950" i="1">
                <a:solidFill>
                  <a:schemeClr val="tx2"/>
                </a:solidFill>
              </a:rPr>
              <a:t>data transfers between on-site access device and cloud and within cloud environment (create request, prioritize, monitor) and </a:t>
            </a:r>
            <a:r>
              <a:rPr lang="en-US" sz="950" b="1" i="1">
                <a:solidFill>
                  <a:schemeClr val="tx2"/>
                </a:solidFill>
              </a:rPr>
              <a:t>Flow managers carry out</a:t>
            </a:r>
            <a:r>
              <a:rPr lang="en-US" sz="950" i="1">
                <a:solidFill>
                  <a:schemeClr val="tx2"/>
                </a:solidFill>
              </a:rPr>
              <a:t> these data transfer requests</a:t>
            </a:r>
          </a:p>
          <a:p>
            <a:r>
              <a:rPr lang="en-US" sz="950" i="1">
                <a:solidFill>
                  <a:schemeClr val="tx2"/>
                </a:solidFill>
              </a:rPr>
              <a:t>- </a:t>
            </a:r>
            <a:r>
              <a:rPr lang="en-US" sz="950" b="1" i="1">
                <a:solidFill>
                  <a:schemeClr val="tx2"/>
                </a:solidFill>
              </a:rPr>
              <a:t>Central PACS node </a:t>
            </a:r>
            <a:r>
              <a:rPr lang="en-US" sz="950" i="1">
                <a:solidFill>
                  <a:schemeClr val="tx2"/>
                </a:solidFill>
              </a:rPr>
              <a:t>is responsible for image storage, search &amp; retrieval, it is a custom, lightweight server implementing several APIs</a:t>
            </a:r>
          </a:p>
          <a:p>
            <a:r>
              <a:rPr lang="en-US" sz="950" i="1">
                <a:solidFill>
                  <a:schemeClr val="tx2"/>
                </a:solidFill>
              </a:rPr>
              <a:t>- AWS S3: service offered by Amazon Web Services that provides object storage through a web service interface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7C716D-4DA3-613C-55E4-DFF77256ADA2}"/>
              </a:ext>
            </a:extLst>
          </p:cNvPr>
          <p:cNvSpPr/>
          <p:nvPr/>
        </p:nvSpPr>
        <p:spPr>
          <a:xfrm>
            <a:off x="5801384" y="2273093"/>
            <a:ext cx="703348" cy="2073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numCol="1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Web browser/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Interface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BC3262-7A09-62F9-9B48-E20922CDEC81}"/>
              </a:ext>
            </a:extLst>
          </p:cNvPr>
          <p:cNvGrpSpPr/>
          <p:nvPr/>
        </p:nvGrpSpPr>
        <p:grpSpPr>
          <a:xfrm>
            <a:off x="584313" y="1417146"/>
            <a:ext cx="4213426" cy="2599820"/>
            <a:chOff x="882260" y="1417146"/>
            <a:chExt cx="4213426" cy="25998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34ABC6-8DF7-B24F-ABD8-BA54279165B7}"/>
                </a:ext>
              </a:extLst>
            </p:cNvPr>
            <p:cNvSpPr/>
            <p:nvPr/>
          </p:nvSpPr>
          <p:spPr>
            <a:xfrm>
              <a:off x="892533" y="1524000"/>
              <a:ext cx="1348061" cy="216000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Acquisition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E2FAFD-344D-4D00-3438-AF674E9CDD0D}"/>
                </a:ext>
              </a:extLst>
            </p:cNvPr>
            <p:cNvSpPr/>
            <p:nvPr/>
          </p:nvSpPr>
          <p:spPr>
            <a:xfrm>
              <a:off x="882260" y="1836349"/>
              <a:ext cx="1348061" cy="612000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Modality specific Image acquisition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4933BDC-A940-9269-4AB9-04C2DAE52E38}"/>
                </a:ext>
              </a:extLst>
            </p:cNvPr>
            <p:cNvGrpSpPr/>
            <p:nvPr/>
          </p:nvGrpSpPr>
          <p:grpSpPr>
            <a:xfrm>
              <a:off x="2532334" y="1417146"/>
              <a:ext cx="2292279" cy="1143000"/>
              <a:chOff x="1833879" y="1380317"/>
              <a:chExt cx="2292279" cy="11430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D80D938-693C-AC26-E670-F23396A5C1B0}"/>
                  </a:ext>
                </a:extLst>
              </p:cNvPr>
              <p:cNvGrpSpPr/>
              <p:nvPr/>
            </p:nvGrpSpPr>
            <p:grpSpPr>
              <a:xfrm>
                <a:off x="1903224" y="1507698"/>
                <a:ext cx="2160000" cy="907892"/>
                <a:chOff x="1904065" y="1997514"/>
                <a:chExt cx="2160000" cy="907892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AFC906B-B919-FCAB-8F62-9ADFEF06EB4D}"/>
                    </a:ext>
                  </a:extLst>
                </p:cNvPr>
                <p:cNvSpPr/>
                <p:nvPr/>
              </p:nvSpPr>
              <p:spPr>
                <a:xfrm>
                  <a:off x="1904067" y="2290634"/>
                  <a:ext cx="924271" cy="612000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DICOM interface</a:t>
                  </a: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64E5C5D-1133-02B0-72EE-8DF6D7AF05F2}"/>
                    </a:ext>
                  </a:extLst>
                </p:cNvPr>
                <p:cNvSpPr/>
                <p:nvPr/>
              </p:nvSpPr>
              <p:spPr>
                <a:xfrm>
                  <a:off x="2938566" y="2293406"/>
                  <a:ext cx="1116000" cy="612000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b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Local flow worker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4323A82-CACB-F913-905C-A27C038270F5}"/>
                    </a:ext>
                  </a:extLst>
                </p:cNvPr>
                <p:cNvSpPr/>
                <p:nvPr/>
              </p:nvSpPr>
              <p:spPr>
                <a:xfrm>
                  <a:off x="1904065" y="1997514"/>
                  <a:ext cx="2160000" cy="220219"/>
                </a:xfrm>
                <a:prstGeom prst="rect">
                  <a:avLst/>
                </a:prstGeom>
                <a:noFill/>
                <a:ln w="1905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48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Access device</a:t>
                  </a: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6AF056B-983E-5F4F-88BF-67FE52E740F2}"/>
                  </a:ext>
                </a:extLst>
              </p:cNvPr>
              <p:cNvSpPr/>
              <p:nvPr/>
            </p:nvSpPr>
            <p:spPr>
              <a:xfrm>
                <a:off x="1833879" y="1380317"/>
                <a:ext cx="2292279" cy="1143000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1" i="1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51B42CC-BCC4-29D2-3BAD-1A53F47DB554}"/>
                </a:ext>
              </a:extLst>
            </p:cNvPr>
            <p:cNvCxnSpPr>
              <a:cxnSpLocks/>
              <a:stCxn id="8" idx="3"/>
              <a:endCxn id="53" idx="1"/>
            </p:cNvCxnSpPr>
            <p:nvPr/>
          </p:nvCxnSpPr>
          <p:spPr>
            <a:xfrm>
              <a:off x="2230321" y="2142349"/>
              <a:ext cx="371360" cy="1298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45C96DC-63C5-3F40-F3D4-415ED607C143}"/>
                </a:ext>
              </a:extLst>
            </p:cNvPr>
            <p:cNvSpPr/>
            <p:nvPr/>
          </p:nvSpPr>
          <p:spPr>
            <a:xfrm>
              <a:off x="2174986" y="3394757"/>
              <a:ext cx="1348061" cy="612000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Workstation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1D9A719C-9E8D-EF50-5D87-098D205B5B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9015" y="2538996"/>
              <a:ext cx="1" cy="86597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5024083C-25E3-9C07-F58A-0BB215B59CD4}"/>
                </a:ext>
              </a:extLst>
            </p:cNvPr>
            <p:cNvSpPr/>
            <p:nvPr/>
          </p:nvSpPr>
          <p:spPr>
            <a:xfrm rot="16200000">
              <a:off x="2594821" y="2871483"/>
              <a:ext cx="756000" cy="1819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numCol="1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Web browser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AEE1114-6783-5485-2713-C91135A87BEC}"/>
                </a:ext>
              </a:extLst>
            </p:cNvPr>
            <p:cNvSpPr/>
            <p:nvPr/>
          </p:nvSpPr>
          <p:spPr>
            <a:xfrm>
              <a:off x="3747625" y="3404966"/>
              <a:ext cx="1348061" cy="612000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1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Cloud based image viewer for physicians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46F8E64C-1BF6-A64F-4F64-1959BEE81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21654" y="2549205"/>
              <a:ext cx="1" cy="865970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07917AA-A019-2D95-FD7F-F3BE8D55F7EB}"/>
                </a:ext>
              </a:extLst>
            </p:cNvPr>
            <p:cNvSpPr/>
            <p:nvPr/>
          </p:nvSpPr>
          <p:spPr>
            <a:xfrm rot="16200000">
              <a:off x="4167460" y="2881692"/>
              <a:ext cx="756000" cy="1819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numCol="1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Web browser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0E528B-25F8-7631-A632-7903F0528A51}"/>
              </a:ext>
            </a:extLst>
          </p:cNvPr>
          <p:cNvGrpSpPr/>
          <p:nvPr/>
        </p:nvGrpSpPr>
        <p:grpSpPr>
          <a:xfrm>
            <a:off x="6370377" y="1517563"/>
            <a:ext cx="5602772" cy="2772000"/>
            <a:chOff x="5662635" y="1544527"/>
            <a:chExt cx="5602772" cy="2772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BD44FF-98E0-7B7B-F5FA-145956FE5C5B}"/>
                </a:ext>
              </a:extLst>
            </p:cNvPr>
            <p:cNvSpPr/>
            <p:nvPr/>
          </p:nvSpPr>
          <p:spPr>
            <a:xfrm>
              <a:off x="5662635" y="1544527"/>
              <a:ext cx="5602772" cy="2772000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1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Cloud PACS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C8FF51B-1845-0620-DFB9-3B669EED2E14}"/>
                </a:ext>
              </a:extLst>
            </p:cNvPr>
            <p:cNvGrpSpPr/>
            <p:nvPr/>
          </p:nvGrpSpPr>
          <p:grpSpPr>
            <a:xfrm>
              <a:off x="7703360" y="2624455"/>
              <a:ext cx="3190119" cy="1609089"/>
              <a:chOff x="5726931" y="1713447"/>
              <a:chExt cx="3190119" cy="16090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BD7489A-7330-754D-784A-906B9D222D80}"/>
                  </a:ext>
                </a:extLst>
              </p:cNvPr>
              <p:cNvSpPr/>
              <p:nvPr/>
            </p:nvSpPr>
            <p:spPr>
              <a:xfrm>
                <a:off x="5726931" y="1713447"/>
                <a:ext cx="1348061" cy="61200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Central PACS node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3DFBFC-AB0C-C554-A8D6-57417F42E47B}"/>
                  </a:ext>
                </a:extLst>
              </p:cNvPr>
              <p:cNvSpPr/>
              <p:nvPr/>
            </p:nvSpPr>
            <p:spPr>
              <a:xfrm>
                <a:off x="7568989" y="1716546"/>
                <a:ext cx="1348061" cy="61200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Image storage</a:t>
                </a:r>
                <a:b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</a:b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(Ex: AWS S3)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D028D2A-3BC6-34E2-EDCB-E7484E0CA199}"/>
                  </a:ext>
                </a:extLst>
              </p:cNvPr>
              <p:cNvSpPr/>
              <p:nvPr/>
            </p:nvSpPr>
            <p:spPr>
              <a:xfrm>
                <a:off x="7568989" y="2710536"/>
                <a:ext cx="1348061" cy="612000"/>
              </a:xfrm>
              <a:prstGeom prst="rect">
                <a:avLst/>
              </a:prstGeom>
              <a:noFill/>
              <a:ln w="1905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Image cache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0C28D2A-E84F-6798-B4D0-D7E06B672EBE}"/>
                  </a:ext>
                </a:extLst>
              </p:cNvPr>
              <p:cNvCxnSpPr>
                <a:cxnSpLocks/>
                <a:stCxn id="11" idx="3"/>
                <a:endCxn id="62" idx="1"/>
              </p:cNvCxnSpPr>
              <p:nvPr/>
            </p:nvCxnSpPr>
            <p:spPr>
              <a:xfrm>
                <a:off x="7074992" y="2019447"/>
                <a:ext cx="493997" cy="30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A451658-AC01-1EA7-EF9E-80D264617AF9}"/>
                  </a:ext>
                </a:extLst>
              </p:cNvPr>
              <p:cNvSpPr/>
              <p:nvPr/>
            </p:nvSpPr>
            <p:spPr>
              <a:xfrm>
                <a:off x="7043555" y="1814237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Write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AB6F29E-CAAC-8908-C42B-2691B0C024A4}"/>
                  </a:ext>
                </a:extLst>
              </p:cNvPr>
              <p:cNvCxnSpPr>
                <a:cxnSpLocks/>
                <a:stCxn id="62" idx="2"/>
                <a:endCxn id="63" idx="0"/>
              </p:cNvCxnSpPr>
              <p:nvPr/>
            </p:nvCxnSpPr>
            <p:spPr>
              <a:xfrm>
                <a:off x="8243020" y="2328546"/>
                <a:ext cx="0" cy="3819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9F9D073-21BB-78FC-EDEA-53AC6B8065FA}"/>
                  </a:ext>
                </a:extLst>
              </p:cNvPr>
              <p:cNvSpPr/>
              <p:nvPr/>
            </p:nvSpPr>
            <p:spPr>
              <a:xfrm>
                <a:off x="8243019" y="2448365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Read</a:t>
                </a:r>
              </a:p>
            </p:txBody>
          </p: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0BF04953-520E-E660-E7AA-BA8BE0FEFC60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rot="10800000">
                <a:off x="6606279" y="2332536"/>
                <a:ext cx="962710" cy="684000"/>
              </a:xfrm>
              <a:prstGeom prst="bentConnector3">
                <a:avLst>
                  <a:gd name="adj1" fmla="val 100159"/>
                </a:avLst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BD5887C-EB7C-0BB8-D31F-DB09BB03F0B4}"/>
                  </a:ext>
                </a:extLst>
              </p:cNvPr>
              <p:cNvSpPr/>
              <p:nvPr/>
            </p:nvSpPr>
            <p:spPr>
              <a:xfrm>
                <a:off x="6898478" y="2822422"/>
                <a:ext cx="612000" cy="181991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srgbClr val="000048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Read</a:t>
                </a:r>
              </a:p>
            </p:txBody>
          </p:sp>
        </p:grp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31E8B41-8C12-8EB9-D59F-6E5D2792E018}"/>
                </a:ext>
              </a:extLst>
            </p:cNvPr>
            <p:cNvSpPr/>
            <p:nvPr/>
          </p:nvSpPr>
          <p:spPr>
            <a:xfrm>
              <a:off x="5845584" y="1728623"/>
              <a:ext cx="1348061" cy="612000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Queue manager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CD47E4E-630A-9774-6E56-8774400A09D8}"/>
                </a:ext>
              </a:extLst>
            </p:cNvPr>
            <p:cNvSpPr/>
            <p:nvPr/>
          </p:nvSpPr>
          <p:spPr>
            <a:xfrm>
              <a:off x="7703360" y="1714305"/>
              <a:ext cx="1348061" cy="612000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Flow worker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57DF056C-0F48-3012-0A00-103BF109D6ED}"/>
                </a:ext>
              </a:extLst>
            </p:cNvPr>
            <p:cNvSpPr/>
            <p:nvPr/>
          </p:nvSpPr>
          <p:spPr>
            <a:xfrm>
              <a:off x="6825318" y="3551527"/>
              <a:ext cx="1348061" cy="612000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PACS index/ elastic search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56D6C4B-48A6-5DFD-2E81-51BD7991507E}"/>
                </a:ext>
              </a:extLst>
            </p:cNvPr>
            <p:cNvSpPr/>
            <p:nvPr/>
          </p:nvSpPr>
          <p:spPr>
            <a:xfrm>
              <a:off x="7764165" y="3294044"/>
              <a:ext cx="648000" cy="1819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Indexing</a:t>
              </a:r>
            </a:p>
          </p:txBody>
        </p:sp>
        <p:pic>
          <p:nvPicPr>
            <p:cNvPr id="10" name="Graphic 9" descr="Upload with solid fill">
              <a:extLst>
                <a:ext uri="{FF2B5EF4-FFF2-40B4-BE49-F238E27FC236}">
                  <a16:creationId xmlns:a16="http://schemas.microsoft.com/office/drawing/2014/main" id="{F70299EE-5B05-DC39-6937-FBCB95A4B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51479" y="1564195"/>
              <a:ext cx="432000" cy="43200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59E7AB7-DB28-ED14-3D46-F1DEBF3E1244}"/>
                </a:ext>
              </a:extLst>
            </p:cNvPr>
            <p:cNvCxnSpPr>
              <a:cxnSpLocks/>
            </p:cNvCxnSpPr>
            <p:nvPr/>
          </p:nvCxnSpPr>
          <p:spPr>
            <a:xfrm>
              <a:off x="9051420" y="3093582"/>
              <a:ext cx="493997" cy="3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2A4C2C0-6D14-CC4E-D642-C49FE793C9DA}"/>
                </a:ext>
              </a:extLst>
            </p:cNvPr>
            <p:cNvSpPr/>
            <p:nvPr/>
          </p:nvSpPr>
          <p:spPr>
            <a:xfrm>
              <a:off x="9018046" y="3093117"/>
              <a:ext cx="612000" cy="18199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>
                  <a:ln>
                    <a:noFill/>
                  </a:ln>
                  <a:solidFill>
                    <a:srgbClr val="000048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8F47419-F440-7488-C50C-7EC654BFA222}"/>
              </a:ext>
            </a:extLst>
          </p:cNvPr>
          <p:cNvSpPr/>
          <p:nvPr/>
        </p:nvSpPr>
        <p:spPr>
          <a:xfrm>
            <a:off x="4750501" y="1767650"/>
            <a:ext cx="972000" cy="77134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Vendor</a:t>
            </a:r>
            <a:r>
              <a:rPr lang="en-US" sz="1050">
                <a:solidFill>
                  <a:srgbClr val="000048"/>
                </a:solidFill>
                <a:latin typeface="Arial" panose="020B0604020202020204"/>
              </a:rPr>
              <a:t> Neutral Archiving system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00004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2A94373-CA9F-AED6-B1C8-3C695BE5EAE3}"/>
              </a:ext>
            </a:extLst>
          </p:cNvPr>
          <p:cNvCxnSpPr>
            <a:cxnSpLocks/>
            <a:stCxn id="9" idx="3"/>
            <a:endCxn id="90" idx="1"/>
          </p:cNvCxnSpPr>
          <p:nvPr/>
        </p:nvCxnSpPr>
        <p:spPr>
          <a:xfrm flipV="1">
            <a:off x="5722501" y="2007659"/>
            <a:ext cx="830825" cy="145664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29AE373-E626-2E3A-53FD-DAD325232734}"/>
              </a:ext>
            </a:extLst>
          </p:cNvPr>
          <p:cNvCxnSpPr>
            <a:cxnSpLocks/>
            <a:stCxn id="90" idx="3"/>
            <a:endCxn id="94" idx="1"/>
          </p:cNvCxnSpPr>
          <p:nvPr/>
        </p:nvCxnSpPr>
        <p:spPr>
          <a:xfrm flipV="1">
            <a:off x="7901387" y="1993341"/>
            <a:ext cx="509715" cy="14318"/>
          </a:xfrm>
          <a:prstGeom prst="bentConnector3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FFC903B-5D2E-E229-6107-6845509EFCA9}"/>
              </a:ext>
            </a:extLst>
          </p:cNvPr>
          <p:cNvCxnSpPr>
            <a:stCxn id="60" idx="3"/>
            <a:endCxn id="9" idx="1"/>
          </p:cNvCxnSpPr>
          <p:nvPr/>
        </p:nvCxnSpPr>
        <p:spPr>
          <a:xfrm>
            <a:off x="4454233" y="2146419"/>
            <a:ext cx="296268" cy="690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8F46C14-FF16-0912-54F1-5454CDB9952B}"/>
              </a:ext>
            </a:extLst>
          </p:cNvPr>
          <p:cNvSpPr/>
          <p:nvPr/>
        </p:nvSpPr>
        <p:spPr>
          <a:xfrm>
            <a:off x="9725788" y="2408412"/>
            <a:ext cx="612000" cy="18199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C-Store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i="1">
                <a:solidFill>
                  <a:srgbClr val="000048"/>
                </a:solidFill>
                <a:latin typeface="Arial" panose="020B0604020202020204"/>
              </a:rPr>
              <a:t>C-Find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1" u="none" strike="noStrike" kern="1200" cap="none" spc="0" normalizeH="0" baseline="0" noProof="0">
                <a:ln>
                  <a:noFill/>
                </a:ln>
                <a:solidFill>
                  <a:srgbClr val="00004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C-Move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7D3192D-93A5-C64F-39DD-4023B32A81C6}"/>
              </a:ext>
            </a:extLst>
          </p:cNvPr>
          <p:cNvCxnSpPr>
            <a:cxnSpLocks/>
            <a:stCxn id="94" idx="2"/>
            <a:endCxn id="11" idx="0"/>
          </p:cNvCxnSpPr>
          <p:nvPr/>
        </p:nvCxnSpPr>
        <p:spPr>
          <a:xfrm>
            <a:off x="9085133" y="2299341"/>
            <a:ext cx="0" cy="29815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9B5F1EF-63E8-45A8-2CD0-DA768E4BEB52}"/>
              </a:ext>
            </a:extLst>
          </p:cNvPr>
          <p:cNvCxnSpPr>
            <a:cxnSpLocks/>
            <a:stCxn id="104" idx="3"/>
            <a:endCxn id="11" idx="2"/>
          </p:cNvCxnSpPr>
          <p:nvPr/>
        </p:nvCxnSpPr>
        <p:spPr>
          <a:xfrm flipV="1">
            <a:off x="8881121" y="3209491"/>
            <a:ext cx="204012" cy="621072"/>
          </a:xfrm>
          <a:prstGeom prst="bentConnector2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3382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A3AAC142B132408E833BE9E8C1C9D2" ma:contentTypeVersion="10" ma:contentTypeDescription="Create a new document." ma:contentTypeScope="" ma:versionID="942e842f8535a2843e52d03e4c992090">
  <xsd:schema xmlns:xsd="http://www.w3.org/2001/XMLSchema" xmlns:xs="http://www.w3.org/2001/XMLSchema" xmlns:p="http://schemas.microsoft.com/office/2006/metadata/properties" xmlns:ns2="430e6e1a-ca47-407b-b1c4-f5c8f1f1676d" xmlns:ns3="ea5ecc2c-ddc4-4c64-b3c7-f35f006a9f52" targetNamespace="http://schemas.microsoft.com/office/2006/metadata/properties" ma:root="true" ma:fieldsID="936ff430b0470b2ed16d4bdb1319c66a" ns2:_="" ns3:_="">
    <xsd:import namespace="430e6e1a-ca47-407b-b1c4-f5c8f1f1676d"/>
    <xsd:import namespace="ea5ecc2c-ddc4-4c64-b3c7-f35f006a9f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e6e1a-ca47-407b-b1c4-f5c8f1f167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3b7d1d5-7262-4eb7-85df-493a730aa6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5ecc2c-ddc4-4c64-b3c7-f35f006a9f5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67fd17c1-ae2f-4eeb-ad7a-1579d28608b9}" ma:internalName="TaxCatchAll" ma:showField="CatchAllData" ma:web="ea5ecc2c-ddc4-4c64-b3c7-f35f006a9f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30e6e1a-ca47-407b-b1c4-f5c8f1f1676d">
      <Terms xmlns="http://schemas.microsoft.com/office/infopath/2007/PartnerControls"/>
    </lcf76f155ced4ddcb4097134ff3c332f>
    <TaxCatchAll xmlns="ea5ecc2c-ddc4-4c64-b3c7-f35f006a9f52" xsi:nil="true"/>
    <SharedWithUsers xmlns="ea5ecc2c-ddc4-4c64-b3c7-f35f006a9f52">
      <UserInfo>
        <DisplayName>Harikrishnan, Sivashankaran (Cognizant)</DisplayName>
        <AccountId>52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3897996-E979-4D71-8828-BF5DC3A6F4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9AD65E-5018-41F4-B913-0C0E0727680C}">
  <ds:schemaRefs>
    <ds:schemaRef ds:uri="430e6e1a-ca47-407b-b1c4-f5c8f1f1676d"/>
    <ds:schemaRef ds:uri="ea5ecc2c-ddc4-4c64-b3c7-f35f006a9f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FDC77BC-56B2-4713-B6E5-1755957548A4}">
  <ds:schemaRefs>
    <ds:schemaRef ds:uri="http://schemas.microsoft.com/office/2006/metadata/properties"/>
    <ds:schemaRef ds:uri="http://purl.org/dc/terms/"/>
    <ds:schemaRef ds:uri="http://purl.org/dc/elements/1.1/"/>
    <ds:schemaRef ds:uri="ea5ecc2c-ddc4-4c64-b3c7-f35f006a9f52"/>
    <ds:schemaRef ds:uri="430e6e1a-ca47-407b-b1c4-f5c8f1f167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2060</Words>
  <Application>Microsoft Office PowerPoint</Application>
  <PresentationFormat>Widescreen</PresentationFormat>
  <Paragraphs>404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</vt:lpstr>
      <vt:lpstr>inherit</vt:lpstr>
      <vt:lpstr>1_Office Theme</vt:lpstr>
      <vt:lpstr>Philips Healthcare:  PACS Overview  </vt:lpstr>
      <vt:lpstr>Philips PACS Products by Core Functionality</vt:lpstr>
      <vt:lpstr>Philips PACS Products By Purpose, Modalities and Modules</vt:lpstr>
      <vt:lpstr>Workflow of PACS Systems</vt:lpstr>
      <vt:lpstr>Workflow of PACS Systems With a User Persona</vt:lpstr>
      <vt:lpstr>PACS Cloud System</vt:lpstr>
      <vt:lpstr>Workflow of Cloud PACS System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of PACS system</dc:title>
  <dc:creator>Subramanyam, K V V S R K Sai (Cognizant)</dc:creator>
  <cp:lastModifiedBy>Paramasivan, Navaneetha Krishnan (Cognizant)</cp:lastModifiedBy>
  <cp:revision>3</cp:revision>
  <dcterms:created xsi:type="dcterms:W3CDTF">2023-04-27T13:52:50Z</dcterms:created>
  <dcterms:modified xsi:type="dcterms:W3CDTF">2024-06-20T05:56:57Z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0x0101005AA3AAC142B132408E833BE9E8C1C9D2</vt:lpwstr>
  </property>
  <property fmtid="{D5CDD505-2E9C-101B-9397-08002B2CF9AE}" pid="3" name="MediaServiceImageTags">
    <vt:lpwstr/>
  </property>
</Properties>
</file>